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57" r:id="rId6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46"/>
    <p:restoredTop sz="94694"/>
  </p:normalViewPr>
  <p:slideViewPr>
    <p:cSldViewPr snapToGrid="0" snapToObjects="1">
      <p:cViewPr varScale="1">
        <p:scale>
          <a:sx n="105" d="100"/>
          <a:sy n="105" d="100"/>
        </p:scale>
        <p:origin x="207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Mainor" userId="7819ddf6-ebcb-414a-a9c6-f7cb58083125" providerId="ADAL" clId="{85BC42E4-AB35-41AA-B530-628B7389CCB3}"/>
    <pc:docChg chg="modSld">
      <pc:chgData name="Jason Mainor" userId="7819ddf6-ebcb-414a-a9c6-f7cb58083125" providerId="ADAL" clId="{85BC42E4-AB35-41AA-B530-628B7389CCB3}" dt="2026-09-21T17:58:27.585" v="3" actId="20577"/>
      <pc:docMkLst>
        <pc:docMk/>
      </pc:docMkLst>
      <pc:sldChg chg="modSp mod">
        <pc:chgData name="Jason Mainor" userId="7819ddf6-ebcb-414a-a9c6-f7cb58083125" providerId="ADAL" clId="{85BC42E4-AB35-41AA-B530-628B7389CCB3}" dt="2026-09-21T17:58:27.585" v="3" actId="20577"/>
        <pc:sldMkLst>
          <pc:docMk/>
          <pc:sldMk cId="3256639311" sldId="256"/>
        </pc:sldMkLst>
        <pc:spChg chg="mod">
          <ac:chgData name="Jason Mainor" userId="7819ddf6-ebcb-414a-a9c6-f7cb58083125" providerId="ADAL" clId="{85BC42E4-AB35-41AA-B530-628B7389CCB3}" dt="2026-09-21T17:58:27.585" v="3" actId="20577"/>
          <ac:spMkLst>
            <pc:docMk/>
            <pc:sldMk cId="3256639311" sldId="256"/>
            <ac:spMk id="4" creationId="{548C20AE-B29F-FE41-B1F5-037B5D8590E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66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646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675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849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528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645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86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628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917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625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69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206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48C20AE-B29F-FE41-B1F5-037B5D8590E6}"/>
              </a:ext>
            </a:extLst>
          </p:cNvPr>
          <p:cNvSpPr txBox="1"/>
          <p:nvPr/>
        </p:nvSpPr>
        <p:spPr>
          <a:xfrm>
            <a:off x="365856" y="70625"/>
            <a:ext cx="8582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 Black" panose="020B0604020202020204" pitchFamily="34" charset="0"/>
                <a:cs typeface="Arial Black" panose="020B0604020202020204" pitchFamily="34" charset="0"/>
              </a:rPr>
              <a:t>PFC PROMOTION WORKSHEET (as of 10 AUG 26)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B8C42B-1D46-9844-AB8E-8C30B159B756}"/>
              </a:ext>
            </a:extLst>
          </p:cNvPr>
          <p:cNvSpPr txBox="1"/>
          <p:nvPr/>
        </p:nvSpPr>
        <p:spPr>
          <a:xfrm>
            <a:off x="128653" y="519436"/>
            <a:ext cx="63021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Cadet Name (last, first): ________________________________________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49E31B-91F3-A347-B7FB-7A2A6854FEC4}"/>
              </a:ext>
            </a:extLst>
          </p:cNvPr>
          <p:cNvSpPr txBox="1"/>
          <p:nvPr/>
        </p:nvSpPr>
        <p:spPr>
          <a:xfrm>
            <a:off x="6392058" y="516981"/>
            <a:ext cx="26078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Company: _______________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EF501F-5DD4-8446-838C-C15F428FC61E}"/>
              </a:ext>
            </a:extLst>
          </p:cNvPr>
          <p:cNvSpPr txBox="1"/>
          <p:nvPr/>
        </p:nvSpPr>
        <p:spPr>
          <a:xfrm>
            <a:off x="128653" y="1134502"/>
            <a:ext cx="3684138" cy="2762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Task:</a:t>
            </a:r>
          </a:p>
          <a:p>
            <a:pPr marL="257175" indent="-257175">
              <a:buAutoNum type="arabicPeriod"/>
            </a:pPr>
            <a:r>
              <a:rPr lang="en-US" sz="1600" dirty="0"/>
              <a:t>Recite the JROTC “Mission”</a:t>
            </a:r>
          </a:p>
          <a:p>
            <a:pPr marL="257175" indent="-257175">
              <a:buAutoNum type="arabicPeriod"/>
            </a:pPr>
            <a:r>
              <a:rPr lang="en-US" sz="1600" dirty="0"/>
              <a:t>Recite the “Purpose” of JROTC</a:t>
            </a:r>
          </a:p>
          <a:p>
            <a:pPr marL="257175" indent="-257175">
              <a:buAutoNum type="arabicPeriod"/>
            </a:pPr>
            <a:r>
              <a:rPr lang="en-US" sz="1600" dirty="0"/>
              <a:t>Recite the “Key to Success” in JROTC</a:t>
            </a:r>
          </a:p>
          <a:p>
            <a:pPr marL="257175" indent="-257175">
              <a:buAutoNum type="arabicPeriod"/>
            </a:pPr>
            <a:r>
              <a:rPr lang="en-US" sz="1600" dirty="0"/>
              <a:t>Recite the “JROTC Creed”</a:t>
            </a:r>
          </a:p>
          <a:p>
            <a:pPr marL="257175" indent="-257175">
              <a:buAutoNum type="arabicPeriod"/>
            </a:pPr>
            <a:r>
              <a:rPr lang="en-US" sz="1600" dirty="0"/>
              <a:t>Score 100% on Rank Test</a:t>
            </a:r>
          </a:p>
          <a:p>
            <a:pPr marL="257175" indent="-257175">
              <a:buAutoNum type="arabicPeriod"/>
            </a:pPr>
            <a:r>
              <a:rPr lang="en-US" sz="1600" dirty="0"/>
              <a:t>Recite Company Chain of Command</a:t>
            </a:r>
          </a:p>
          <a:p>
            <a:pPr marL="257175" indent="-257175">
              <a:buAutoNum type="arabicPeriod"/>
            </a:pPr>
            <a:r>
              <a:rPr lang="en-US" sz="1600" dirty="0"/>
              <a:t>Perform Basic Drill Movements</a:t>
            </a:r>
          </a:p>
          <a:p>
            <a:pPr marL="257175" indent="-257175">
              <a:buAutoNum type="arabicPeriod"/>
            </a:pPr>
            <a:r>
              <a:rPr lang="en-US" sz="1600" dirty="0"/>
              <a:t>Demonstrates Proper Uniform Wear</a:t>
            </a:r>
          </a:p>
          <a:p>
            <a:pPr marL="257175" indent="-257175">
              <a:buAutoNum type="arabicPeriod"/>
            </a:pPr>
            <a:r>
              <a:rPr lang="en-US" sz="1600" dirty="0"/>
              <a:t>All Forms Completed &amp; Turned In</a:t>
            </a:r>
          </a:p>
          <a:p>
            <a:pPr marL="257175" indent="-257175">
              <a:buAutoNum type="arabicPeriod"/>
            </a:pPr>
            <a:endParaRPr lang="en-US" sz="13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CC2388-AE99-1D4C-B7F0-460CEC5C645C}"/>
              </a:ext>
            </a:extLst>
          </p:cNvPr>
          <p:cNvSpPr txBox="1"/>
          <p:nvPr/>
        </p:nvSpPr>
        <p:spPr>
          <a:xfrm>
            <a:off x="4072753" y="1128621"/>
            <a:ext cx="18756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Date Completed:</a:t>
            </a:r>
          </a:p>
          <a:p>
            <a:r>
              <a:rPr lang="en-US" sz="1600" dirty="0"/>
              <a:t>________________</a:t>
            </a:r>
          </a:p>
          <a:p>
            <a:r>
              <a:rPr lang="en-US" sz="1600" dirty="0"/>
              <a:t>________________</a:t>
            </a:r>
          </a:p>
          <a:p>
            <a:r>
              <a:rPr lang="en-US" sz="1600" dirty="0"/>
              <a:t>________________</a:t>
            </a:r>
          </a:p>
          <a:p>
            <a:r>
              <a:rPr lang="en-US" sz="1600" dirty="0"/>
              <a:t>________________</a:t>
            </a:r>
          </a:p>
          <a:p>
            <a:r>
              <a:rPr lang="en-US" sz="1600" dirty="0"/>
              <a:t>________________</a:t>
            </a:r>
          </a:p>
          <a:p>
            <a:r>
              <a:rPr lang="en-US" sz="1600" dirty="0"/>
              <a:t>________________</a:t>
            </a:r>
          </a:p>
          <a:p>
            <a:r>
              <a:rPr lang="en-US" sz="1600" dirty="0"/>
              <a:t>________________</a:t>
            </a:r>
          </a:p>
          <a:p>
            <a:r>
              <a:rPr lang="en-US" sz="1600" dirty="0"/>
              <a:t>________________________________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4D5E1D-52A1-9947-B22F-09AAA0498026}"/>
              </a:ext>
            </a:extLst>
          </p:cNvPr>
          <p:cNvSpPr txBox="1"/>
          <p:nvPr/>
        </p:nvSpPr>
        <p:spPr>
          <a:xfrm>
            <a:off x="6208350" y="1120352"/>
            <a:ext cx="279153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Certified By (rank &amp; name):</a:t>
            </a:r>
          </a:p>
          <a:p>
            <a:r>
              <a:rPr lang="en-US" sz="1600" dirty="0"/>
              <a:t>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E97945-4BA6-284C-9F59-AF7E08BF368E}"/>
              </a:ext>
            </a:extLst>
          </p:cNvPr>
          <p:cNvSpPr txBox="1"/>
          <p:nvPr/>
        </p:nvSpPr>
        <p:spPr>
          <a:xfrm>
            <a:off x="3142304" y="4383254"/>
            <a:ext cx="3029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1SG:________________________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E85D0E-968F-C64E-91A4-EB706F2EB67E}"/>
              </a:ext>
            </a:extLst>
          </p:cNvPr>
          <p:cNvSpPr txBox="1"/>
          <p:nvPr/>
        </p:nvSpPr>
        <p:spPr>
          <a:xfrm>
            <a:off x="6066948" y="4371780"/>
            <a:ext cx="29466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CDR:_______________________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4AF12F-6CDC-3C44-B12F-812317BC7F5D}"/>
              </a:ext>
            </a:extLst>
          </p:cNvPr>
          <p:cNvSpPr txBox="1"/>
          <p:nvPr/>
        </p:nvSpPr>
        <p:spPr>
          <a:xfrm>
            <a:off x="128653" y="4377765"/>
            <a:ext cx="31341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PSG:_________________________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C580BB-B7B5-784B-9EE0-302E44D9A13D}"/>
              </a:ext>
            </a:extLst>
          </p:cNvPr>
          <p:cNvSpPr txBox="1"/>
          <p:nvPr/>
        </p:nvSpPr>
        <p:spPr>
          <a:xfrm>
            <a:off x="128653" y="4983498"/>
            <a:ext cx="86153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SAI / AI Verifies or Waives the Following:   ______________________________________</a:t>
            </a:r>
          </a:p>
          <a:p>
            <a:pPr marL="214313" indent="-214313">
              <a:buFont typeface="Wingdings" pitchFamily="2" charset="2"/>
              <a:buChar char="q"/>
            </a:pPr>
            <a:r>
              <a:rPr lang="en-US" b="1" dirty="0"/>
              <a:t>Grade of 75% or Higher in JROTC</a:t>
            </a:r>
          </a:p>
          <a:p>
            <a:pPr marL="214313" indent="-214313">
              <a:buFont typeface="Wingdings" pitchFamily="2" charset="2"/>
              <a:buChar char="q"/>
            </a:pPr>
            <a:r>
              <a:rPr lang="en-US" b="1" dirty="0"/>
              <a:t>No ISS/OSS in 9 Week Period</a:t>
            </a:r>
          </a:p>
          <a:p>
            <a:pPr marL="214313" indent="-214313">
              <a:buFont typeface="Wingdings" pitchFamily="2" charset="2"/>
              <a:buChar char="q"/>
            </a:pPr>
            <a:r>
              <a:rPr lang="en-US" b="1" dirty="0"/>
              <a:t>No Missed Uniform Wears in 9 Week Period</a:t>
            </a:r>
          </a:p>
          <a:p>
            <a:pPr marL="214313" indent="-214313">
              <a:buFont typeface="Wingdings" pitchFamily="2" charset="2"/>
              <a:buChar char="q"/>
            </a:pPr>
            <a:r>
              <a:rPr lang="en-US" b="1" dirty="0"/>
              <a:t>No More than 1 Unexcused Absence in 9 Week Period</a:t>
            </a:r>
          </a:p>
          <a:p>
            <a:pPr marL="214313" indent="-214313">
              <a:buFont typeface="Wingdings" pitchFamily="2" charset="2"/>
              <a:buChar char="q"/>
            </a:pPr>
            <a:r>
              <a:rPr lang="en-US" b="1" dirty="0"/>
              <a:t>Instructor’s Endorsement Received with Favorable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325663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7B2500-FEDB-DF43-B4EC-EB5C7A51B10E}"/>
              </a:ext>
            </a:extLst>
          </p:cNvPr>
          <p:cNvSpPr/>
          <p:nvPr/>
        </p:nvSpPr>
        <p:spPr>
          <a:xfrm>
            <a:off x="84063" y="70734"/>
            <a:ext cx="4804390" cy="283845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0C70CD-E444-0442-B0DF-1C11417C97DE}"/>
              </a:ext>
            </a:extLst>
          </p:cNvPr>
          <p:cNvSpPr/>
          <p:nvPr/>
        </p:nvSpPr>
        <p:spPr>
          <a:xfrm>
            <a:off x="84064" y="2979224"/>
            <a:ext cx="4790487" cy="380804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103229-9B44-E043-AB21-A7902B348629}"/>
              </a:ext>
            </a:extLst>
          </p:cNvPr>
          <p:cNvSpPr/>
          <p:nvPr/>
        </p:nvSpPr>
        <p:spPr>
          <a:xfrm>
            <a:off x="4951492" y="70734"/>
            <a:ext cx="2468798" cy="250720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5E98F1-77EF-854F-9DE1-A5AD487D9A71}"/>
              </a:ext>
            </a:extLst>
          </p:cNvPr>
          <p:cNvSpPr/>
          <p:nvPr/>
        </p:nvSpPr>
        <p:spPr>
          <a:xfrm>
            <a:off x="7496266" y="81017"/>
            <a:ext cx="1563671" cy="250720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99C30D79-F89E-DD46-AACE-8E3EA74E8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9680" y="3179537"/>
            <a:ext cx="3469928" cy="347918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9266ED4-B323-5542-9537-003B91E41858}"/>
              </a:ext>
            </a:extLst>
          </p:cNvPr>
          <p:cNvSpPr txBox="1"/>
          <p:nvPr/>
        </p:nvSpPr>
        <p:spPr>
          <a:xfrm>
            <a:off x="6523348" y="2830701"/>
            <a:ext cx="12520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INSIGNIA OF GRADE FOR CADET OFFICERS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904F68-DD0F-AC45-938B-031F1A880E84}"/>
              </a:ext>
            </a:extLst>
          </p:cNvPr>
          <p:cNvSpPr txBox="1"/>
          <p:nvPr/>
        </p:nvSpPr>
        <p:spPr>
          <a:xfrm>
            <a:off x="5642496" y="65629"/>
            <a:ext cx="1080617" cy="5155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u="sng" dirty="0"/>
              <a:t>Army JROTC</a:t>
            </a:r>
          </a:p>
          <a:p>
            <a:endParaRPr lang="en-US" sz="135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D60B45-F8AC-0D44-8B2A-22E15C25034A}"/>
              </a:ext>
            </a:extLst>
          </p:cNvPr>
          <p:cNvSpPr txBox="1"/>
          <p:nvPr/>
        </p:nvSpPr>
        <p:spPr>
          <a:xfrm>
            <a:off x="5055070" y="346225"/>
            <a:ext cx="216827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MISSION: </a:t>
            </a:r>
            <a:r>
              <a:rPr lang="en-US" sz="1200" dirty="0"/>
              <a:t>“To motivate young people to be better citizens.”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C63816-AE3C-8B46-832C-88E3FDA212D0}"/>
              </a:ext>
            </a:extLst>
          </p:cNvPr>
          <p:cNvSpPr txBox="1"/>
          <p:nvPr/>
        </p:nvSpPr>
        <p:spPr>
          <a:xfrm>
            <a:off x="5044291" y="839590"/>
            <a:ext cx="222016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PURPOSE: </a:t>
            </a:r>
            <a:r>
              <a:rPr lang="en-US" sz="1200" dirty="0"/>
              <a:t>“To help cadets graduate from high school.”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918478E-6936-594A-ADCC-326A664CA654}"/>
              </a:ext>
            </a:extLst>
          </p:cNvPr>
          <p:cNvSpPr txBox="1"/>
          <p:nvPr/>
        </p:nvSpPr>
        <p:spPr>
          <a:xfrm>
            <a:off x="5055070" y="1275534"/>
            <a:ext cx="236729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KEY TO SUCCESS: </a:t>
            </a:r>
            <a:r>
              <a:rPr lang="en-US" sz="1200" dirty="0"/>
              <a:t>“Teamwork”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35437DD-33FA-B847-808F-C76060339FE5}"/>
              </a:ext>
            </a:extLst>
          </p:cNvPr>
          <p:cNvSpPr txBox="1"/>
          <p:nvPr/>
        </p:nvSpPr>
        <p:spPr>
          <a:xfrm>
            <a:off x="5044291" y="1547283"/>
            <a:ext cx="2392390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CIP: </a:t>
            </a:r>
            <a:r>
              <a:rPr lang="en-US" sz="1200" dirty="0"/>
              <a:t>Continuous Improvement Plan</a:t>
            </a:r>
          </a:p>
          <a:p>
            <a:endParaRPr lang="en-US" sz="1200" b="1" dirty="0"/>
          </a:p>
          <a:p>
            <a:r>
              <a:rPr lang="en-US" sz="1200" b="1" dirty="0"/>
              <a:t>LET: </a:t>
            </a:r>
            <a:r>
              <a:rPr lang="en-US" sz="1200" dirty="0"/>
              <a:t>Leadership Education and Training </a:t>
            </a:r>
            <a:endParaRPr lang="en-US" sz="1200" b="1" u="sng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9D8C96-BB23-4944-9565-FB52C54BEE83}"/>
              </a:ext>
            </a:extLst>
          </p:cNvPr>
          <p:cNvSpPr/>
          <p:nvPr/>
        </p:nvSpPr>
        <p:spPr>
          <a:xfrm>
            <a:off x="6590582" y="4614033"/>
            <a:ext cx="1248123" cy="1811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E5C017F-0D1D-2B43-8DE7-BB2BAA705416}"/>
              </a:ext>
            </a:extLst>
          </p:cNvPr>
          <p:cNvSpPr txBox="1"/>
          <p:nvPr/>
        </p:nvSpPr>
        <p:spPr>
          <a:xfrm>
            <a:off x="6437106" y="4456650"/>
            <a:ext cx="1424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INSIGNIA OF GRADE FOR CADET ENLISTED PERSONNEL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711F83-C0E9-F043-A3B2-C82366595E7B}"/>
              </a:ext>
            </a:extLst>
          </p:cNvPr>
          <p:cNvSpPr txBox="1"/>
          <p:nvPr/>
        </p:nvSpPr>
        <p:spPr>
          <a:xfrm>
            <a:off x="7458278" y="86034"/>
            <a:ext cx="156367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/>
              <a:t>FOR ADDITIONAL RESOURCES, VISIT THE LENNARD JROTC WEBSITE!</a:t>
            </a:r>
          </a:p>
          <a:p>
            <a:endParaRPr lang="en-US" sz="135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8C8C457-2561-C947-AD83-B53ECC32E505}"/>
              </a:ext>
            </a:extLst>
          </p:cNvPr>
          <p:cNvSpPr txBox="1"/>
          <p:nvPr/>
        </p:nvSpPr>
        <p:spPr>
          <a:xfrm>
            <a:off x="130459" y="46868"/>
            <a:ext cx="2297783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/>
              <a:t>JROTC Creed</a:t>
            </a:r>
          </a:p>
          <a:p>
            <a:pPr algn="ctr"/>
            <a:endParaRPr lang="en-US" sz="900" dirty="0"/>
          </a:p>
          <a:p>
            <a:r>
              <a:rPr lang="en-US" sz="900" dirty="0"/>
              <a:t>I am an Army Junior ROTC cadet.</a:t>
            </a:r>
          </a:p>
          <a:p>
            <a:r>
              <a:rPr lang="en-US" sz="900" dirty="0"/>
              <a:t>I will always conduct myself to bring credit to my family, country, school and the Corps of Cadets.</a:t>
            </a:r>
          </a:p>
          <a:p>
            <a:r>
              <a:rPr lang="en-US" sz="900" dirty="0"/>
              <a:t>I am loyal and patriotic.</a:t>
            </a:r>
          </a:p>
          <a:p>
            <a:r>
              <a:rPr lang="en-US" sz="900" dirty="0"/>
              <a:t>I am the future of the United States of America.</a:t>
            </a:r>
          </a:p>
          <a:p>
            <a:r>
              <a:rPr lang="en-US" sz="900" dirty="0"/>
              <a:t>I do not lie, cheat or steal and will always be accountable for my actions and deeds. </a:t>
            </a:r>
          </a:p>
          <a:p>
            <a:r>
              <a:rPr lang="en-US" sz="900" dirty="0"/>
              <a:t>I will always practice good citizenship and patriotism.</a:t>
            </a:r>
          </a:p>
          <a:p>
            <a:r>
              <a:rPr lang="en-US" sz="900" dirty="0"/>
              <a:t>I will work hard to improve my mind and strengthen my body.</a:t>
            </a:r>
          </a:p>
          <a:p>
            <a:r>
              <a:rPr lang="en-US" sz="900" dirty="0"/>
              <a:t>I will seek the mantle of leadership and stand prepared to uphold the Constitution and the American way of life.</a:t>
            </a:r>
          </a:p>
          <a:p>
            <a:r>
              <a:rPr lang="en-US" sz="900" dirty="0"/>
              <a:t>May God grant me the strength to always live by this creed.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065E686-C8A7-7E48-9AE3-B099654E9A8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0741" y="3025391"/>
            <a:ext cx="4697131" cy="2512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/>
              <a:t>JROTC Cadet Chain of Command</a:t>
            </a:r>
          </a:p>
          <a:p>
            <a:pPr algn="ctr"/>
            <a:endParaRPr lang="en-US" sz="1050" b="1" u="sng" dirty="0"/>
          </a:p>
          <a:p>
            <a:r>
              <a:rPr lang="en-US" sz="1600" dirty="0"/>
              <a:t>Company Commander:	_____________________</a:t>
            </a:r>
          </a:p>
          <a:p>
            <a:r>
              <a:rPr lang="en-US" sz="1600"/>
              <a:t>Company </a:t>
            </a:r>
            <a:r>
              <a:rPr lang="en-US" sz="1600" dirty="0"/>
              <a:t>First Sergeant:	_____________________</a:t>
            </a:r>
          </a:p>
          <a:p>
            <a:r>
              <a:rPr lang="en-US" sz="1600" dirty="0"/>
              <a:t>Platoon Leader:			_____________________                          </a:t>
            </a:r>
          </a:p>
          <a:p>
            <a:r>
              <a:rPr lang="en-US" sz="1600" dirty="0"/>
              <a:t>Platoon Sergeant:		_____________________</a:t>
            </a:r>
          </a:p>
          <a:p>
            <a:r>
              <a:rPr lang="en-US" sz="1600" dirty="0"/>
              <a:t>Squad Leader:			_____________________</a:t>
            </a:r>
          </a:p>
          <a:p>
            <a:r>
              <a:rPr lang="en-US" sz="1600" dirty="0"/>
              <a:t>Principal:				_____________________</a:t>
            </a:r>
          </a:p>
          <a:p>
            <a:r>
              <a:rPr lang="en-US" sz="1600" dirty="0"/>
              <a:t>Senior Army Instructor:	_____________________</a:t>
            </a:r>
          </a:p>
          <a:p>
            <a:r>
              <a:rPr lang="en-US" sz="1600" dirty="0"/>
              <a:t>Army Instructor:			_____________________</a:t>
            </a:r>
          </a:p>
          <a:p>
            <a:endParaRPr lang="en-US" sz="675" dirty="0"/>
          </a:p>
        </p:txBody>
      </p:sp>
      <p:pic>
        <p:nvPicPr>
          <p:cNvPr id="4" name="Picture 3" descr="A purple and yellow logo&#10;&#10;AI-generated content may be incorrect.">
            <a:extLst>
              <a:ext uri="{FF2B5EF4-FFF2-40B4-BE49-F238E27FC236}">
                <a16:creationId xmlns:a16="http://schemas.microsoft.com/office/drawing/2014/main" id="{9E84CA87-55DE-E475-F687-3101DE03E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1180" y="1374496"/>
            <a:ext cx="1117865" cy="117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98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CCD22DED27CE47B5CEC9BFF4D99CD4" ma:contentTypeVersion="20" ma:contentTypeDescription="Create a new document." ma:contentTypeScope="" ma:versionID="be63d5e940aa52057ad5d9323c78e1b2">
  <xsd:schema xmlns:xsd="http://www.w3.org/2001/XMLSchema" xmlns:xs="http://www.w3.org/2001/XMLSchema" xmlns:p="http://schemas.microsoft.com/office/2006/metadata/properties" xmlns:ns2="48c8feaa-16c0-4eff-8b0e-f098e0599716" xmlns:ns3="512a9cc7-ef6a-45ef-8489-be04f63e1c94" targetNamespace="http://schemas.microsoft.com/office/2006/metadata/properties" ma:root="true" ma:fieldsID="fe154db9b52079b8dc994ae87b30a195" ns2:_="" ns3:_="">
    <xsd:import namespace="48c8feaa-16c0-4eff-8b0e-f098e0599716"/>
    <xsd:import namespace="512a9cc7-ef6a-45ef-8489-be04f63e1c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AssignmentNot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c8feaa-16c0-4eff-8b0e-f098e05997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468e2a5-1267-44e1-890a-1147dd39d4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AssignmentNotes" ma:index="25" nillable="true" ma:displayName="Assignment Notes" ma:description="Formatting may look different previewing, BUT should look fine when printed. Check the print preview!" ma:format="Dropdown" ma:internalName="AssignmentNotes">
      <xsd:simpleType>
        <xsd:restriction base="dms:Text">
          <xsd:maxLength value="255"/>
        </xsd:restriction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2a9cc7-ef6a-45ef-8489-be04f63e1c9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1bf8ae0-297b-4a2d-9a57-09e1100c929f}" ma:internalName="TaxCatchAll" ma:showField="CatchAllData" ma:web="512a9cc7-ef6a-45ef-8489-be04f63e1c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ssignmentNotes xmlns="48c8feaa-16c0-4eff-8b0e-f098e0599716" xsi:nil="true"/>
    <lcf76f155ced4ddcb4097134ff3c332f xmlns="48c8feaa-16c0-4eff-8b0e-f098e0599716">
      <Terms xmlns="http://schemas.microsoft.com/office/infopath/2007/PartnerControls"/>
    </lcf76f155ced4ddcb4097134ff3c332f>
    <TaxCatchAll xmlns="512a9cc7-ef6a-45ef-8489-be04f63e1c94" xsi:nil="true"/>
  </documentManagement>
</p:properties>
</file>

<file path=customXml/itemProps1.xml><?xml version="1.0" encoding="utf-8"?>
<ds:datastoreItem xmlns:ds="http://schemas.openxmlformats.org/officeDocument/2006/customXml" ds:itemID="{B8752CB8-B39A-483E-B7FA-362D57FC7D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c8feaa-16c0-4eff-8b0e-f098e0599716"/>
    <ds:schemaRef ds:uri="512a9cc7-ef6a-45ef-8489-be04f63e1c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E193E98-F90F-4319-A16C-EDB826413C6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8C7E99-DF1E-42D1-8535-C600E0200077}">
  <ds:schemaRefs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terms/"/>
    <ds:schemaRef ds:uri="48c8feaa-16c0-4eff-8b0e-f098e0599716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512a9cc7-ef6a-45ef-8489-be04f63e1c9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</TotalTime>
  <Words>396</Words>
  <Application>Microsoft Office PowerPoint</Application>
  <PresentationFormat>On-screen Show (4:3)</PresentationFormat>
  <Paragraphs>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BEAN</dc:creator>
  <cp:lastModifiedBy>Jason Mainor</cp:lastModifiedBy>
  <cp:revision>14</cp:revision>
  <cp:lastPrinted>2026-08-11T14:39:36Z</cp:lastPrinted>
  <dcterms:created xsi:type="dcterms:W3CDTF">2021-02-20T03:39:39Z</dcterms:created>
  <dcterms:modified xsi:type="dcterms:W3CDTF">2026-09-21T17:58:35Z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0x010100B1CCD22DED27CE47B5CEC9BFF4D99CD4</vt:lpwstr>
  </property>
  <property fmtid="{D5CDD505-2E9C-101B-9397-08002B2CF9AE}" pid="3" name="MediaServiceImageTags">
    <vt:lpwstr/>
  </property>
</Properties>
</file>