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8"/>
  </p:notesMasterIdLst>
  <p:sldIdLst>
    <p:sldId id="259" r:id="rId5"/>
    <p:sldId id="257" r:id="rId6"/>
    <p:sldId id="260" r:id="rId7"/>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014025-BD16-4B60-A5A1-275C663C7772}" v="11" dt="2026-09-21T18:09:06.8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51"/>
    <p:restoredTop sz="94694"/>
  </p:normalViewPr>
  <p:slideViewPr>
    <p:cSldViewPr snapToGrid="0" snapToObjects="1">
      <p:cViewPr varScale="1">
        <p:scale>
          <a:sx n="67" d="100"/>
          <a:sy n="67" d="100"/>
        </p:scale>
        <p:origin x="175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son Mainor" userId="7819ddf6-ebcb-414a-a9c6-f7cb58083125" providerId="ADAL" clId="{85BC42E4-AB35-41AA-B530-628B7389CCB3}"/>
    <pc:docChg chg="addSld delSld modSld">
      <pc:chgData name="Jason Mainor" userId="7819ddf6-ebcb-414a-a9c6-f7cb58083125" providerId="ADAL" clId="{85BC42E4-AB35-41AA-B530-628B7389CCB3}" dt="2026-09-21T18:09:23.152" v="246" actId="1076"/>
      <pc:docMkLst>
        <pc:docMk/>
      </pc:docMkLst>
      <pc:sldChg chg="modSp mod">
        <pc:chgData name="Jason Mainor" userId="7819ddf6-ebcb-414a-a9c6-f7cb58083125" providerId="ADAL" clId="{85BC42E4-AB35-41AA-B530-628B7389CCB3}" dt="2026-09-21T18:09:23.152" v="246" actId="1076"/>
        <pc:sldMkLst>
          <pc:docMk/>
          <pc:sldMk cId="2680918797" sldId="259"/>
        </pc:sldMkLst>
        <pc:spChg chg="mod">
          <ac:chgData name="Jason Mainor" userId="7819ddf6-ebcb-414a-a9c6-f7cb58083125" providerId="ADAL" clId="{85BC42E4-AB35-41AA-B530-628B7389CCB3}" dt="2026-09-21T18:02:12.222" v="24" actId="20577"/>
          <ac:spMkLst>
            <pc:docMk/>
            <pc:sldMk cId="2680918797" sldId="259"/>
            <ac:spMk id="4" creationId="{548C20AE-B29F-FE41-B1F5-037B5D8590E6}"/>
          </ac:spMkLst>
        </pc:spChg>
        <pc:spChg chg="mod">
          <ac:chgData name="Jason Mainor" userId="7819ddf6-ebcb-414a-a9c6-f7cb58083125" providerId="ADAL" clId="{85BC42E4-AB35-41AA-B530-628B7389CCB3}" dt="2026-09-21T18:08:40.159" v="177" actId="20577"/>
          <ac:spMkLst>
            <pc:docMk/>
            <pc:sldMk cId="2680918797" sldId="259"/>
            <ac:spMk id="7" creationId="{BCEF501F-5DD4-8446-838C-C15F428FC61E}"/>
          </ac:spMkLst>
        </pc:spChg>
        <pc:spChg chg="mod">
          <ac:chgData name="Jason Mainor" userId="7819ddf6-ebcb-414a-a9c6-f7cb58083125" providerId="ADAL" clId="{85BC42E4-AB35-41AA-B530-628B7389CCB3}" dt="2026-09-21T18:09:01.841" v="231"/>
          <ac:spMkLst>
            <pc:docMk/>
            <pc:sldMk cId="2680918797" sldId="259"/>
            <ac:spMk id="8" creationId="{F3CC2388-AE99-1D4C-B7F0-460CEC5C645C}"/>
          </ac:spMkLst>
        </pc:spChg>
        <pc:spChg chg="mod">
          <ac:chgData name="Jason Mainor" userId="7819ddf6-ebcb-414a-a9c6-f7cb58083125" providerId="ADAL" clId="{85BC42E4-AB35-41AA-B530-628B7389CCB3}" dt="2026-09-21T18:09:09.312" v="243" actId="20577"/>
          <ac:spMkLst>
            <pc:docMk/>
            <pc:sldMk cId="2680918797" sldId="259"/>
            <ac:spMk id="9" creationId="{1D4D5E1D-52A1-9947-B22F-09AAA0498026}"/>
          </ac:spMkLst>
        </pc:spChg>
        <pc:spChg chg="mod">
          <ac:chgData name="Jason Mainor" userId="7819ddf6-ebcb-414a-a9c6-f7cb58083125" providerId="ADAL" clId="{85BC42E4-AB35-41AA-B530-628B7389CCB3}" dt="2026-09-21T18:09:19.882" v="245" actId="1076"/>
          <ac:spMkLst>
            <pc:docMk/>
            <pc:sldMk cId="2680918797" sldId="259"/>
            <ac:spMk id="10" creationId="{F5E97945-4BA6-284C-9F59-AF7E08BF368E}"/>
          </ac:spMkLst>
        </pc:spChg>
        <pc:spChg chg="mod">
          <ac:chgData name="Jason Mainor" userId="7819ddf6-ebcb-414a-a9c6-f7cb58083125" providerId="ADAL" clId="{85BC42E4-AB35-41AA-B530-628B7389CCB3}" dt="2026-09-21T18:09:17.032" v="244" actId="1076"/>
          <ac:spMkLst>
            <pc:docMk/>
            <pc:sldMk cId="2680918797" sldId="259"/>
            <ac:spMk id="11" creationId="{C4E85D0E-968F-C64E-91A4-EB706F2EB67E}"/>
          </ac:spMkLst>
        </pc:spChg>
        <pc:spChg chg="mod">
          <ac:chgData name="Jason Mainor" userId="7819ddf6-ebcb-414a-a9c6-f7cb58083125" providerId="ADAL" clId="{85BC42E4-AB35-41AA-B530-628B7389CCB3}" dt="2026-09-21T18:09:23.152" v="246" actId="1076"/>
          <ac:spMkLst>
            <pc:docMk/>
            <pc:sldMk cId="2680918797" sldId="259"/>
            <ac:spMk id="12" creationId="{B04AF12F-6CDC-3C44-B12F-812317BC7F5D}"/>
          </ac:spMkLst>
        </pc:spChg>
      </pc:sldChg>
      <pc:sldChg chg="add">
        <pc:chgData name="Jason Mainor" userId="7819ddf6-ebcb-414a-a9c6-f7cb58083125" providerId="ADAL" clId="{85BC42E4-AB35-41AA-B530-628B7389CCB3}" dt="2026-09-21T18:07:56.829" v="129"/>
        <pc:sldMkLst>
          <pc:docMk/>
          <pc:sldMk cId="429891896" sldId="260"/>
        </pc:sldMkLst>
      </pc:sldChg>
      <pc:sldChg chg="add del">
        <pc:chgData name="Jason Mainor" userId="7819ddf6-ebcb-414a-a9c6-f7cb58083125" providerId="ADAL" clId="{85BC42E4-AB35-41AA-B530-628B7389CCB3}" dt="2026-09-21T18:08:33.412" v="173"/>
        <pc:sldMkLst>
          <pc:docMk/>
          <pc:sldMk cId="976164524" sldId="26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C524FD9-B108-48B7-B1DA-A450BEE5A199}" type="datetimeFigureOut">
              <a:rPr lang="en-US" smtClean="0"/>
              <a:t>9/21/2026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16F6462-3A5A-40DF-9EA0-B679FA4F0347}" type="slidenum">
              <a:rPr lang="en-US" smtClean="0"/>
              <a:t>‹#›</a:t>
            </a:fld>
            <a:endParaRPr lang="en-US"/>
          </a:p>
        </p:txBody>
      </p:sp>
    </p:spTree>
    <p:extLst>
      <p:ext uri="{BB962C8B-B14F-4D97-AF65-F5344CB8AC3E}">
        <p14:creationId xmlns:p14="http://schemas.microsoft.com/office/powerpoint/2010/main" val="5126826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16F6462-3A5A-40DF-9EA0-B679FA4F0347}" type="slidenum">
              <a:rPr lang="en-US" smtClean="0"/>
              <a:t>2</a:t>
            </a:fld>
            <a:endParaRPr lang="en-US"/>
          </a:p>
        </p:txBody>
      </p:sp>
    </p:spTree>
    <p:extLst>
      <p:ext uri="{BB962C8B-B14F-4D97-AF65-F5344CB8AC3E}">
        <p14:creationId xmlns:p14="http://schemas.microsoft.com/office/powerpoint/2010/main" val="39793176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16CED6-621E-7E49-A62E-1A1FD275C0C6}" type="slidenum">
              <a:rPr lang="en-US" smtClean="0"/>
              <a:t>3</a:t>
            </a:fld>
            <a:endParaRPr lang="en-US"/>
          </a:p>
        </p:txBody>
      </p:sp>
    </p:spTree>
    <p:extLst>
      <p:ext uri="{BB962C8B-B14F-4D97-AF65-F5344CB8AC3E}">
        <p14:creationId xmlns:p14="http://schemas.microsoft.com/office/powerpoint/2010/main" val="13952331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B9B6477-6363-2646-A8BB-B1FA4C301E19}"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CC7BC2-474D-934A-A6A6-ECFD31B5F6A4}" type="slidenum">
              <a:rPr lang="en-US" smtClean="0"/>
              <a:t>‹#›</a:t>
            </a:fld>
            <a:endParaRPr lang="en-US"/>
          </a:p>
        </p:txBody>
      </p:sp>
    </p:spTree>
    <p:extLst>
      <p:ext uri="{BB962C8B-B14F-4D97-AF65-F5344CB8AC3E}">
        <p14:creationId xmlns:p14="http://schemas.microsoft.com/office/powerpoint/2010/main" val="3946572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9B6477-6363-2646-A8BB-B1FA4C301E19}"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CC7BC2-474D-934A-A6A6-ECFD31B5F6A4}" type="slidenum">
              <a:rPr lang="en-US" smtClean="0"/>
              <a:t>‹#›</a:t>
            </a:fld>
            <a:endParaRPr lang="en-US"/>
          </a:p>
        </p:txBody>
      </p:sp>
    </p:spTree>
    <p:extLst>
      <p:ext uri="{BB962C8B-B14F-4D97-AF65-F5344CB8AC3E}">
        <p14:creationId xmlns:p14="http://schemas.microsoft.com/office/powerpoint/2010/main" val="31798366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B9B6477-6363-2646-A8BB-B1FA4C301E19}"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CC7BC2-474D-934A-A6A6-ECFD31B5F6A4}" type="slidenum">
              <a:rPr lang="en-US" smtClean="0"/>
              <a:t>‹#›</a:t>
            </a:fld>
            <a:endParaRPr lang="en-US"/>
          </a:p>
        </p:txBody>
      </p:sp>
    </p:spTree>
    <p:extLst>
      <p:ext uri="{BB962C8B-B14F-4D97-AF65-F5344CB8AC3E}">
        <p14:creationId xmlns:p14="http://schemas.microsoft.com/office/powerpoint/2010/main" val="1902657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B9B6477-6363-2646-A8BB-B1FA4C301E19}"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CC7BC2-474D-934A-A6A6-ECFD31B5F6A4}" type="slidenum">
              <a:rPr lang="en-US" smtClean="0"/>
              <a:t>‹#›</a:t>
            </a:fld>
            <a:endParaRPr lang="en-US"/>
          </a:p>
        </p:txBody>
      </p:sp>
    </p:spTree>
    <p:extLst>
      <p:ext uri="{BB962C8B-B14F-4D97-AF65-F5344CB8AC3E}">
        <p14:creationId xmlns:p14="http://schemas.microsoft.com/office/powerpoint/2010/main" val="329361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B9B6477-6363-2646-A8BB-B1FA4C301E19}" type="datetimeFigureOut">
              <a:rPr lang="en-US" smtClean="0"/>
              <a:t>9/21/2026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CC7BC2-474D-934A-A6A6-ECFD31B5F6A4}" type="slidenum">
              <a:rPr lang="en-US" smtClean="0"/>
              <a:t>‹#›</a:t>
            </a:fld>
            <a:endParaRPr lang="en-US"/>
          </a:p>
        </p:txBody>
      </p:sp>
    </p:spTree>
    <p:extLst>
      <p:ext uri="{BB962C8B-B14F-4D97-AF65-F5344CB8AC3E}">
        <p14:creationId xmlns:p14="http://schemas.microsoft.com/office/powerpoint/2010/main" val="20704460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B9B6477-6363-2646-A8BB-B1FA4C301E19}" type="datetimeFigureOut">
              <a:rPr lang="en-US" smtClean="0"/>
              <a:t>9/21/2026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CC7BC2-474D-934A-A6A6-ECFD31B5F6A4}" type="slidenum">
              <a:rPr lang="en-US" smtClean="0"/>
              <a:t>‹#›</a:t>
            </a:fld>
            <a:endParaRPr lang="en-US"/>
          </a:p>
        </p:txBody>
      </p:sp>
    </p:spTree>
    <p:extLst>
      <p:ext uri="{BB962C8B-B14F-4D97-AF65-F5344CB8AC3E}">
        <p14:creationId xmlns:p14="http://schemas.microsoft.com/office/powerpoint/2010/main" val="200140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9B6477-6363-2646-A8BB-B1FA4C301E19}" type="datetimeFigureOut">
              <a:rPr lang="en-US" smtClean="0"/>
              <a:t>9/21/2026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CC7BC2-474D-934A-A6A6-ECFD31B5F6A4}" type="slidenum">
              <a:rPr lang="en-US" smtClean="0"/>
              <a:t>‹#›</a:t>
            </a:fld>
            <a:endParaRPr lang="en-US"/>
          </a:p>
        </p:txBody>
      </p:sp>
    </p:spTree>
    <p:extLst>
      <p:ext uri="{BB962C8B-B14F-4D97-AF65-F5344CB8AC3E}">
        <p14:creationId xmlns:p14="http://schemas.microsoft.com/office/powerpoint/2010/main" val="3451463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B9B6477-6363-2646-A8BB-B1FA4C301E19}"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CC7BC2-474D-934A-A6A6-ECFD31B5F6A4}" type="slidenum">
              <a:rPr lang="en-US" smtClean="0"/>
              <a:t>‹#›</a:t>
            </a:fld>
            <a:endParaRPr lang="en-US"/>
          </a:p>
        </p:txBody>
      </p:sp>
    </p:spTree>
    <p:extLst>
      <p:ext uri="{BB962C8B-B14F-4D97-AF65-F5344CB8AC3E}">
        <p14:creationId xmlns:p14="http://schemas.microsoft.com/office/powerpoint/2010/main" val="4060377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B9B6477-6363-2646-A8BB-B1FA4C301E19}"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CC7BC2-474D-934A-A6A6-ECFD31B5F6A4}" type="slidenum">
              <a:rPr lang="en-US" smtClean="0"/>
              <a:t>‹#›</a:t>
            </a:fld>
            <a:endParaRPr lang="en-US"/>
          </a:p>
        </p:txBody>
      </p:sp>
    </p:spTree>
    <p:extLst>
      <p:ext uri="{BB962C8B-B14F-4D97-AF65-F5344CB8AC3E}">
        <p14:creationId xmlns:p14="http://schemas.microsoft.com/office/powerpoint/2010/main" val="8815469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9B6477-6363-2646-A8BB-B1FA4C301E19}"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CC7BC2-474D-934A-A6A6-ECFD31B5F6A4}" type="slidenum">
              <a:rPr lang="en-US" smtClean="0"/>
              <a:t>‹#›</a:t>
            </a:fld>
            <a:endParaRPr lang="en-US"/>
          </a:p>
        </p:txBody>
      </p:sp>
    </p:spTree>
    <p:extLst>
      <p:ext uri="{BB962C8B-B14F-4D97-AF65-F5344CB8AC3E}">
        <p14:creationId xmlns:p14="http://schemas.microsoft.com/office/powerpoint/2010/main" val="4802114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9B6477-6363-2646-A8BB-B1FA4C301E19}"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CC7BC2-474D-934A-A6A6-ECFD31B5F6A4}" type="slidenum">
              <a:rPr lang="en-US" smtClean="0"/>
              <a:t>‹#›</a:t>
            </a:fld>
            <a:endParaRPr lang="en-US"/>
          </a:p>
        </p:txBody>
      </p:sp>
    </p:spTree>
    <p:extLst>
      <p:ext uri="{BB962C8B-B14F-4D97-AF65-F5344CB8AC3E}">
        <p14:creationId xmlns:p14="http://schemas.microsoft.com/office/powerpoint/2010/main" val="24809405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9B6477-6363-2646-A8BB-B1FA4C301E19}" type="datetimeFigureOut">
              <a:rPr lang="en-US" smtClean="0"/>
              <a:t>9/21/2026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CC7BC2-474D-934A-A6A6-ECFD31B5F6A4}" type="slidenum">
              <a:rPr lang="en-US" smtClean="0"/>
              <a:t>‹#›</a:t>
            </a:fld>
            <a:endParaRPr lang="en-US"/>
          </a:p>
        </p:txBody>
      </p:sp>
    </p:spTree>
    <p:extLst>
      <p:ext uri="{BB962C8B-B14F-4D97-AF65-F5344CB8AC3E}">
        <p14:creationId xmlns:p14="http://schemas.microsoft.com/office/powerpoint/2010/main" val="3751400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48C20AE-B29F-FE41-B1F5-037B5D8590E6}"/>
              </a:ext>
            </a:extLst>
          </p:cNvPr>
          <p:cNvSpPr txBox="1"/>
          <p:nvPr/>
        </p:nvSpPr>
        <p:spPr>
          <a:xfrm>
            <a:off x="365856" y="70625"/>
            <a:ext cx="8582891" cy="369332"/>
          </a:xfrm>
          <a:prstGeom prst="rect">
            <a:avLst/>
          </a:prstGeom>
          <a:noFill/>
        </p:spPr>
        <p:txBody>
          <a:bodyPr wrap="square" rtlCol="0">
            <a:spAutoFit/>
          </a:bodyPr>
          <a:lstStyle/>
          <a:p>
            <a:pPr algn="ctr"/>
            <a:r>
              <a:rPr lang="en-US" b="1" dirty="0">
                <a:latin typeface="Arial Black" panose="020B0604020202020204" pitchFamily="34" charset="0"/>
                <a:cs typeface="Arial Black" panose="020B0604020202020204" pitchFamily="34" charset="0"/>
              </a:rPr>
              <a:t>STAFF SERGEANT PROMOTION WORKSHEET (as of 10 AUG 26)</a:t>
            </a:r>
          </a:p>
        </p:txBody>
      </p:sp>
      <p:sp>
        <p:nvSpPr>
          <p:cNvPr id="5" name="TextBox 4">
            <a:extLst>
              <a:ext uri="{FF2B5EF4-FFF2-40B4-BE49-F238E27FC236}">
                <a16:creationId xmlns:a16="http://schemas.microsoft.com/office/drawing/2014/main" id="{B8B8C42B-1D46-9844-AB8E-8C30B159B756}"/>
              </a:ext>
            </a:extLst>
          </p:cNvPr>
          <p:cNvSpPr txBox="1"/>
          <p:nvPr/>
        </p:nvSpPr>
        <p:spPr>
          <a:xfrm>
            <a:off x="128653" y="519436"/>
            <a:ext cx="6302110" cy="338554"/>
          </a:xfrm>
          <a:prstGeom prst="rect">
            <a:avLst/>
          </a:prstGeom>
          <a:noFill/>
        </p:spPr>
        <p:txBody>
          <a:bodyPr wrap="none" rtlCol="0">
            <a:spAutoFit/>
          </a:bodyPr>
          <a:lstStyle/>
          <a:p>
            <a:r>
              <a:rPr lang="en-US" sz="1600" dirty="0"/>
              <a:t>Cadet Name (last, first): ________________________________________</a:t>
            </a:r>
          </a:p>
        </p:txBody>
      </p:sp>
      <p:sp>
        <p:nvSpPr>
          <p:cNvPr id="6" name="TextBox 5">
            <a:extLst>
              <a:ext uri="{FF2B5EF4-FFF2-40B4-BE49-F238E27FC236}">
                <a16:creationId xmlns:a16="http://schemas.microsoft.com/office/drawing/2014/main" id="{F849E31B-91F3-A347-B7FB-7A2A6854FEC4}"/>
              </a:ext>
            </a:extLst>
          </p:cNvPr>
          <p:cNvSpPr txBox="1"/>
          <p:nvPr/>
        </p:nvSpPr>
        <p:spPr>
          <a:xfrm>
            <a:off x="6392058" y="516981"/>
            <a:ext cx="2607830" cy="338554"/>
          </a:xfrm>
          <a:prstGeom prst="rect">
            <a:avLst/>
          </a:prstGeom>
          <a:noFill/>
        </p:spPr>
        <p:txBody>
          <a:bodyPr wrap="none" rtlCol="0">
            <a:spAutoFit/>
          </a:bodyPr>
          <a:lstStyle/>
          <a:p>
            <a:r>
              <a:rPr lang="en-US" sz="1600" dirty="0"/>
              <a:t>Company: _______________</a:t>
            </a:r>
          </a:p>
        </p:txBody>
      </p:sp>
      <p:sp>
        <p:nvSpPr>
          <p:cNvPr id="7" name="TextBox 6">
            <a:extLst>
              <a:ext uri="{FF2B5EF4-FFF2-40B4-BE49-F238E27FC236}">
                <a16:creationId xmlns:a16="http://schemas.microsoft.com/office/drawing/2014/main" id="{BCEF501F-5DD4-8446-838C-C15F428FC61E}"/>
              </a:ext>
            </a:extLst>
          </p:cNvPr>
          <p:cNvSpPr txBox="1"/>
          <p:nvPr/>
        </p:nvSpPr>
        <p:spPr>
          <a:xfrm>
            <a:off x="128653" y="1134502"/>
            <a:ext cx="3684138" cy="3500958"/>
          </a:xfrm>
          <a:prstGeom prst="rect">
            <a:avLst/>
          </a:prstGeom>
          <a:noFill/>
        </p:spPr>
        <p:txBody>
          <a:bodyPr wrap="square" rtlCol="0">
            <a:spAutoFit/>
          </a:bodyPr>
          <a:lstStyle/>
          <a:p>
            <a:r>
              <a:rPr lang="en-US" sz="1600" b="1" dirty="0"/>
              <a:t>Task:</a:t>
            </a:r>
          </a:p>
          <a:p>
            <a:pPr marL="257175" indent="-257175">
              <a:buAutoNum type="arabicPeriod"/>
            </a:pPr>
            <a:r>
              <a:rPr lang="en-US" sz="1600" dirty="0"/>
              <a:t>Recertify previous Ranks Knowledge</a:t>
            </a:r>
          </a:p>
          <a:p>
            <a:pPr marL="257175" indent="-257175">
              <a:buAutoNum type="arabicPeriod"/>
            </a:pPr>
            <a:r>
              <a:rPr lang="en-US" sz="1600" dirty="0"/>
              <a:t>Demonstrate Extended Rectangular Formation and 2 Exercises</a:t>
            </a:r>
          </a:p>
          <a:p>
            <a:pPr marL="257175" indent="-257175">
              <a:buAutoNum type="arabicPeriod"/>
            </a:pPr>
            <a:r>
              <a:rPr lang="en-US" sz="1600" dirty="0"/>
              <a:t>Attend 2 BN Out of School Activities</a:t>
            </a:r>
          </a:p>
          <a:p>
            <a:pPr marL="257175" indent="-257175">
              <a:buAutoNum type="arabicPeriod"/>
            </a:pPr>
            <a:r>
              <a:rPr lang="en-US" sz="1600" dirty="0"/>
              <a:t>Recite 1 Marching Cadence</a:t>
            </a:r>
          </a:p>
          <a:p>
            <a:pPr marL="257175" indent="-257175">
              <a:buAutoNum type="arabicPeriod"/>
            </a:pPr>
            <a:r>
              <a:rPr lang="en-US" sz="1600" dirty="0"/>
              <a:t>Recite 1 Running Cadence</a:t>
            </a:r>
          </a:p>
          <a:p>
            <a:pPr marL="257175" indent="-257175">
              <a:buAutoNum type="arabicPeriod"/>
            </a:pPr>
            <a:r>
              <a:rPr lang="en-US" sz="1600" dirty="0"/>
              <a:t>Discuss 11 Principles of Leadership</a:t>
            </a:r>
          </a:p>
          <a:p>
            <a:pPr marL="257175" indent="-257175">
              <a:buAutoNum type="arabicPeriod"/>
            </a:pPr>
            <a:r>
              <a:rPr lang="en-US" sz="1600" dirty="0"/>
              <a:t>Properly Instruct a Uniform Class</a:t>
            </a:r>
          </a:p>
          <a:p>
            <a:pPr marL="257175" indent="-257175">
              <a:buAutoNum type="arabicPeriod"/>
            </a:pPr>
            <a:r>
              <a:rPr lang="en-US" sz="1600" dirty="0"/>
              <a:t>Correctly March a Squad</a:t>
            </a:r>
          </a:p>
          <a:p>
            <a:pPr marL="257175" indent="-257175">
              <a:buAutoNum type="arabicPeriod"/>
            </a:pPr>
            <a:r>
              <a:rPr lang="en-US" sz="1600" dirty="0"/>
              <a:t>Correctly March a Platoon</a:t>
            </a:r>
          </a:p>
          <a:p>
            <a:pPr marL="257175" indent="-257175">
              <a:buAutoNum type="arabicPeriod"/>
            </a:pPr>
            <a:r>
              <a:rPr lang="en-US" sz="1600" dirty="0"/>
              <a:t>Explain Seven Step Problem Solving</a:t>
            </a:r>
          </a:p>
          <a:p>
            <a:pPr marL="257175" indent="-257175">
              <a:buAutoNum type="arabicPeriod"/>
            </a:pPr>
            <a:r>
              <a:rPr lang="en-US" sz="1600" dirty="0"/>
              <a:t>All Forms Completed &amp; Turned In</a:t>
            </a:r>
          </a:p>
          <a:p>
            <a:endParaRPr lang="en-US" sz="1350" dirty="0"/>
          </a:p>
        </p:txBody>
      </p:sp>
      <p:sp>
        <p:nvSpPr>
          <p:cNvPr id="8" name="TextBox 7">
            <a:extLst>
              <a:ext uri="{FF2B5EF4-FFF2-40B4-BE49-F238E27FC236}">
                <a16:creationId xmlns:a16="http://schemas.microsoft.com/office/drawing/2014/main" id="{F3CC2388-AE99-1D4C-B7F0-460CEC5C645C}"/>
              </a:ext>
            </a:extLst>
          </p:cNvPr>
          <p:cNvSpPr txBox="1"/>
          <p:nvPr/>
        </p:nvSpPr>
        <p:spPr>
          <a:xfrm>
            <a:off x="4072753" y="1128621"/>
            <a:ext cx="1875636" cy="3293209"/>
          </a:xfrm>
          <a:prstGeom prst="rect">
            <a:avLst/>
          </a:prstGeom>
          <a:noFill/>
        </p:spPr>
        <p:txBody>
          <a:bodyPr wrap="square" rtlCol="0">
            <a:spAutoFit/>
          </a:bodyPr>
          <a:lstStyle/>
          <a:p>
            <a:r>
              <a:rPr lang="en-US" sz="1600" b="1" dirty="0"/>
              <a:t>Date Completed:</a:t>
            </a:r>
          </a:p>
          <a:p>
            <a:r>
              <a:rPr lang="en-US" sz="1600" dirty="0"/>
              <a:t>________________</a:t>
            </a:r>
          </a:p>
          <a:p>
            <a:r>
              <a:rPr lang="en-US" sz="1600" dirty="0"/>
              <a:t>________________</a:t>
            </a:r>
          </a:p>
          <a:p>
            <a:endParaRPr lang="en-US" sz="1600" dirty="0"/>
          </a:p>
          <a:p>
            <a:r>
              <a:rPr lang="en-US" sz="1600" dirty="0"/>
              <a:t>________________</a:t>
            </a:r>
          </a:p>
          <a:p>
            <a:r>
              <a:rPr lang="en-US" sz="1600" dirty="0"/>
              <a:t>________________</a:t>
            </a:r>
          </a:p>
          <a:p>
            <a:r>
              <a:rPr lang="en-US" sz="1600" dirty="0"/>
              <a:t>________________</a:t>
            </a:r>
          </a:p>
          <a:p>
            <a:r>
              <a:rPr lang="en-US" sz="1600" dirty="0"/>
              <a:t>________________</a:t>
            </a:r>
          </a:p>
          <a:p>
            <a:r>
              <a:rPr lang="en-US" sz="1600" dirty="0"/>
              <a:t>________________</a:t>
            </a:r>
          </a:p>
          <a:p>
            <a:r>
              <a:rPr lang="en-US" sz="1600" dirty="0"/>
              <a:t>________________</a:t>
            </a:r>
          </a:p>
          <a:p>
            <a:r>
              <a:rPr lang="en-US" sz="1600" dirty="0"/>
              <a:t>________________________________</a:t>
            </a:r>
          </a:p>
          <a:p>
            <a:r>
              <a:rPr lang="en-US" sz="1600" dirty="0"/>
              <a:t>________________</a:t>
            </a:r>
          </a:p>
        </p:txBody>
      </p:sp>
      <p:sp>
        <p:nvSpPr>
          <p:cNvPr id="9" name="TextBox 8">
            <a:extLst>
              <a:ext uri="{FF2B5EF4-FFF2-40B4-BE49-F238E27FC236}">
                <a16:creationId xmlns:a16="http://schemas.microsoft.com/office/drawing/2014/main" id="{1D4D5E1D-52A1-9947-B22F-09AAA0498026}"/>
              </a:ext>
            </a:extLst>
          </p:cNvPr>
          <p:cNvSpPr txBox="1"/>
          <p:nvPr/>
        </p:nvSpPr>
        <p:spPr>
          <a:xfrm>
            <a:off x="6208350" y="1120352"/>
            <a:ext cx="2791537" cy="3293209"/>
          </a:xfrm>
          <a:prstGeom prst="rect">
            <a:avLst/>
          </a:prstGeom>
          <a:noFill/>
        </p:spPr>
        <p:txBody>
          <a:bodyPr wrap="square" rtlCol="0">
            <a:spAutoFit/>
          </a:bodyPr>
          <a:lstStyle/>
          <a:p>
            <a:r>
              <a:rPr lang="en-US" sz="1600" b="1" dirty="0"/>
              <a:t>Certified By (rank &amp; name):</a:t>
            </a:r>
          </a:p>
          <a:p>
            <a:r>
              <a:rPr lang="en-US" sz="1600" dirty="0"/>
              <a:t>__________________________________________________</a:t>
            </a:r>
          </a:p>
          <a:p>
            <a:endParaRPr lang="en-US" sz="1600" dirty="0"/>
          </a:p>
          <a:p>
            <a:r>
              <a:rPr lang="en-US" sz="1600" dirty="0"/>
              <a:t>_______________________________________________________________________________________________________________________________________________________________________________</a:t>
            </a:r>
          </a:p>
          <a:p>
            <a:r>
              <a:rPr lang="en-US" sz="1600" dirty="0"/>
              <a:t>_________________________</a:t>
            </a:r>
          </a:p>
          <a:p>
            <a:r>
              <a:rPr lang="en-US" sz="1600" dirty="0"/>
              <a:t>_________________________</a:t>
            </a:r>
            <a:endParaRPr lang="en-US" sz="1600" b="1" dirty="0"/>
          </a:p>
        </p:txBody>
      </p:sp>
      <p:sp>
        <p:nvSpPr>
          <p:cNvPr id="10" name="TextBox 9">
            <a:extLst>
              <a:ext uri="{FF2B5EF4-FFF2-40B4-BE49-F238E27FC236}">
                <a16:creationId xmlns:a16="http://schemas.microsoft.com/office/drawing/2014/main" id="{F5E97945-4BA6-284C-9F59-AF7E08BF368E}"/>
              </a:ext>
            </a:extLst>
          </p:cNvPr>
          <p:cNvSpPr txBox="1"/>
          <p:nvPr/>
        </p:nvSpPr>
        <p:spPr>
          <a:xfrm>
            <a:off x="3142304" y="4581909"/>
            <a:ext cx="3029997" cy="338554"/>
          </a:xfrm>
          <a:prstGeom prst="rect">
            <a:avLst/>
          </a:prstGeom>
          <a:noFill/>
        </p:spPr>
        <p:txBody>
          <a:bodyPr wrap="none" rtlCol="0">
            <a:spAutoFit/>
          </a:bodyPr>
          <a:lstStyle/>
          <a:p>
            <a:r>
              <a:rPr lang="en-US" sz="1600" dirty="0"/>
              <a:t>1SG:________________________</a:t>
            </a:r>
          </a:p>
        </p:txBody>
      </p:sp>
      <p:sp>
        <p:nvSpPr>
          <p:cNvPr id="11" name="TextBox 10">
            <a:extLst>
              <a:ext uri="{FF2B5EF4-FFF2-40B4-BE49-F238E27FC236}">
                <a16:creationId xmlns:a16="http://schemas.microsoft.com/office/drawing/2014/main" id="{C4E85D0E-968F-C64E-91A4-EB706F2EB67E}"/>
              </a:ext>
            </a:extLst>
          </p:cNvPr>
          <p:cNvSpPr txBox="1"/>
          <p:nvPr/>
        </p:nvSpPr>
        <p:spPr>
          <a:xfrm>
            <a:off x="6053247" y="4575211"/>
            <a:ext cx="2946640" cy="338554"/>
          </a:xfrm>
          <a:prstGeom prst="rect">
            <a:avLst/>
          </a:prstGeom>
          <a:noFill/>
        </p:spPr>
        <p:txBody>
          <a:bodyPr wrap="none" rtlCol="0">
            <a:spAutoFit/>
          </a:bodyPr>
          <a:lstStyle/>
          <a:p>
            <a:r>
              <a:rPr lang="en-US" sz="1600" dirty="0"/>
              <a:t>CDR:_______________________</a:t>
            </a:r>
          </a:p>
        </p:txBody>
      </p:sp>
      <p:sp>
        <p:nvSpPr>
          <p:cNvPr id="12" name="TextBox 11">
            <a:extLst>
              <a:ext uri="{FF2B5EF4-FFF2-40B4-BE49-F238E27FC236}">
                <a16:creationId xmlns:a16="http://schemas.microsoft.com/office/drawing/2014/main" id="{B04AF12F-6CDC-3C44-B12F-812317BC7F5D}"/>
              </a:ext>
            </a:extLst>
          </p:cNvPr>
          <p:cNvSpPr txBox="1"/>
          <p:nvPr/>
        </p:nvSpPr>
        <p:spPr>
          <a:xfrm>
            <a:off x="128653" y="4573418"/>
            <a:ext cx="3134191" cy="338554"/>
          </a:xfrm>
          <a:prstGeom prst="rect">
            <a:avLst/>
          </a:prstGeom>
          <a:noFill/>
        </p:spPr>
        <p:txBody>
          <a:bodyPr wrap="none" rtlCol="0">
            <a:spAutoFit/>
          </a:bodyPr>
          <a:lstStyle/>
          <a:p>
            <a:r>
              <a:rPr lang="en-US" sz="1600" dirty="0"/>
              <a:t>PSG:_________________________</a:t>
            </a:r>
          </a:p>
        </p:txBody>
      </p:sp>
      <p:sp>
        <p:nvSpPr>
          <p:cNvPr id="13" name="TextBox 12">
            <a:extLst>
              <a:ext uri="{FF2B5EF4-FFF2-40B4-BE49-F238E27FC236}">
                <a16:creationId xmlns:a16="http://schemas.microsoft.com/office/drawing/2014/main" id="{59C580BB-B7B5-784B-9EE0-302E44D9A13D}"/>
              </a:ext>
            </a:extLst>
          </p:cNvPr>
          <p:cNvSpPr txBox="1"/>
          <p:nvPr/>
        </p:nvSpPr>
        <p:spPr>
          <a:xfrm>
            <a:off x="128653" y="4983498"/>
            <a:ext cx="8615307" cy="1754326"/>
          </a:xfrm>
          <a:prstGeom prst="rect">
            <a:avLst/>
          </a:prstGeom>
          <a:noFill/>
        </p:spPr>
        <p:txBody>
          <a:bodyPr wrap="none" rtlCol="0">
            <a:spAutoFit/>
          </a:bodyPr>
          <a:lstStyle/>
          <a:p>
            <a:r>
              <a:rPr lang="en-US" b="1" dirty="0"/>
              <a:t>SAI / AI Verifies or Waives the Following:   ______________________________________</a:t>
            </a:r>
          </a:p>
          <a:p>
            <a:pPr marL="214313" indent="-214313">
              <a:buFont typeface="Wingdings" pitchFamily="2" charset="2"/>
              <a:buChar char="q"/>
            </a:pPr>
            <a:r>
              <a:rPr lang="en-US" b="1" dirty="0"/>
              <a:t>Grade of 75% or Higher in JROTC</a:t>
            </a:r>
          </a:p>
          <a:p>
            <a:pPr marL="214313" indent="-214313">
              <a:buFont typeface="Wingdings" pitchFamily="2" charset="2"/>
              <a:buChar char="q"/>
            </a:pPr>
            <a:r>
              <a:rPr lang="en-US" b="1" dirty="0"/>
              <a:t>No ISS/OSS in 9 Week Period</a:t>
            </a:r>
          </a:p>
          <a:p>
            <a:pPr marL="214313" indent="-214313">
              <a:buFont typeface="Wingdings" pitchFamily="2" charset="2"/>
              <a:buChar char="q"/>
            </a:pPr>
            <a:r>
              <a:rPr lang="en-US" b="1" dirty="0"/>
              <a:t>No Missed Uniform Wears in 9 Week Period</a:t>
            </a:r>
          </a:p>
          <a:p>
            <a:pPr marL="214313" indent="-214313">
              <a:buFont typeface="Wingdings" pitchFamily="2" charset="2"/>
              <a:buChar char="q"/>
            </a:pPr>
            <a:r>
              <a:rPr lang="en-US" b="1" dirty="0"/>
              <a:t>No More than 1 Unexcused Absence in 9 Week Period</a:t>
            </a:r>
          </a:p>
          <a:p>
            <a:pPr marL="214313" indent="-214313">
              <a:buFont typeface="Wingdings" pitchFamily="2" charset="2"/>
              <a:buChar char="q"/>
            </a:pPr>
            <a:r>
              <a:rPr lang="en-US" b="1" dirty="0"/>
              <a:t>Teacher’s Endorsement Received with Favorable Recommendations</a:t>
            </a:r>
          </a:p>
        </p:txBody>
      </p:sp>
    </p:spTree>
    <p:extLst>
      <p:ext uri="{BB962C8B-B14F-4D97-AF65-F5344CB8AC3E}">
        <p14:creationId xmlns:p14="http://schemas.microsoft.com/office/powerpoint/2010/main" val="2680918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11711F83-C0E9-F043-A3B2-C82366595E7B}"/>
              </a:ext>
            </a:extLst>
          </p:cNvPr>
          <p:cNvSpPr txBox="1"/>
          <p:nvPr/>
        </p:nvSpPr>
        <p:spPr>
          <a:xfrm>
            <a:off x="7480724" y="824684"/>
            <a:ext cx="1563671" cy="1131079"/>
          </a:xfrm>
          <a:prstGeom prst="rect">
            <a:avLst/>
          </a:prstGeom>
          <a:noFill/>
        </p:spPr>
        <p:txBody>
          <a:bodyPr wrap="square" rtlCol="0">
            <a:spAutoFit/>
          </a:bodyPr>
          <a:lstStyle/>
          <a:p>
            <a:pPr algn="ctr"/>
            <a:r>
              <a:rPr lang="en-US" sz="1350" b="1" dirty="0"/>
              <a:t>FOR ADDITIONAL RESOURCES, VISIT THE LENNARD JROTC WEBSITE!</a:t>
            </a:r>
          </a:p>
          <a:p>
            <a:endParaRPr lang="en-US" sz="1350" dirty="0"/>
          </a:p>
        </p:txBody>
      </p:sp>
      <p:sp>
        <p:nvSpPr>
          <p:cNvPr id="3" name="Rectangle 2">
            <a:extLst>
              <a:ext uri="{FF2B5EF4-FFF2-40B4-BE49-F238E27FC236}">
                <a16:creationId xmlns:a16="http://schemas.microsoft.com/office/drawing/2014/main" id="{10C7BFCC-17CE-2841-B3DB-F64AB8F0AFE1}"/>
              </a:ext>
            </a:extLst>
          </p:cNvPr>
          <p:cNvSpPr/>
          <p:nvPr/>
        </p:nvSpPr>
        <p:spPr>
          <a:xfrm>
            <a:off x="4751047" y="49249"/>
            <a:ext cx="2757112" cy="6800535"/>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 name="Rectangle 20">
            <a:extLst>
              <a:ext uri="{FF2B5EF4-FFF2-40B4-BE49-F238E27FC236}">
                <a16:creationId xmlns:a16="http://schemas.microsoft.com/office/drawing/2014/main" id="{E2607BEB-881C-EF40-9676-5641F2F44009}"/>
              </a:ext>
            </a:extLst>
          </p:cNvPr>
          <p:cNvSpPr/>
          <p:nvPr/>
        </p:nvSpPr>
        <p:spPr>
          <a:xfrm>
            <a:off x="73449" y="49249"/>
            <a:ext cx="4677598" cy="5699967"/>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Rectangle 21">
            <a:extLst>
              <a:ext uri="{FF2B5EF4-FFF2-40B4-BE49-F238E27FC236}">
                <a16:creationId xmlns:a16="http://schemas.microsoft.com/office/drawing/2014/main" id="{DF52C9E8-11EE-454C-9523-FA3D16937EB6}"/>
              </a:ext>
            </a:extLst>
          </p:cNvPr>
          <p:cNvSpPr/>
          <p:nvPr/>
        </p:nvSpPr>
        <p:spPr>
          <a:xfrm>
            <a:off x="78902" y="5717578"/>
            <a:ext cx="4676219" cy="1125105"/>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extBox 1">
            <a:extLst>
              <a:ext uri="{FF2B5EF4-FFF2-40B4-BE49-F238E27FC236}">
                <a16:creationId xmlns:a16="http://schemas.microsoft.com/office/drawing/2014/main" id="{251E9352-D346-3246-ACE3-2C14AD5760EF}"/>
              </a:ext>
            </a:extLst>
          </p:cNvPr>
          <p:cNvSpPr txBox="1"/>
          <p:nvPr/>
        </p:nvSpPr>
        <p:spPr>
          <a:xfrm>
            <a:off x="102728" y="158966"/>
            <a:ext cx="4356503" cy="300082"/>
          </a:xfrm>
          <a:prstGeom prst="rect">
            <a:avLst/>
          </a:prstGeom>
          <a:noFill/>
        </p:spPr>
        <p:txBody>
          <a:bodyPr wrap="square" rtlCol="0">
            <a:spAutoFit/>
          </a:bodyPr>
          <a:lstStyle/>
          <a:p>
            <a:pPr algn="ctr"/>
            <a:r>
              <a:rPr lang="en-US" sz="1350" b="1" u="sng" dirty="0"/>
              <a:t>11 PRINCIPLES OF LEADERSHIP:</a:t>
            </a:r>
          </a:p>
        </p:txBody>
      </p:sp>
      <p:sp>
        <p:nvSpPr>
          <p:cNvPr id="4" name="TextBox 3">
            <a:extLst>
              <a:ext uri="{FF2B5EF4-FFF2-40B4-BE49-F238E27FC236}">
                <a16:creationId xmlns:a16="http://schemas.microsoft.com/office/drawing/2014/main" id="{D63B9CA6-5D74-4147-8A1D-E207EC90F448}"/>
              </a:ext>
            </a:extLst>
          </p:cNvPr>
          <p:cNvSpPr txBox="1"/>
          <p:nvPr/>
        </p:nvSpPr>
        <p:spPr>
          <a:xfrm>
            <a:off x="102728" y="5756317"/>
            <a:ext cx="8933547" cy="276999"/>
          </a:xfrm>
          <a:prstGeom prst="rect">
            <a:avLst/>
          </a:prstGeom>
          <a:noFill/>
        </p:spPr>
        <p:txBody>
          <a:bodyPr wrap="square" rtlCol="0">
            <a:spAutoFit/>
          </a:bodyPr>
          <a:lstStyle/>
          <a:p>
            <a:r>
              <a:rPr lang="en-US" sz="1200" b="1" u="sng" dirty="0"/>
              <a:t>EXTENDED RECTANGULAR FORMATION:</a:t>
            </a:r>
          </a:p>
        </p:txBody>
      </p:sp>
      <p:sp>
        <p:nvSpPr>
          <p:cNvPr id="5" name="TextBox 4">
            <a:extLst>
              <a:ext uri="{FF2B5EF4-FFF2-40B4-BE49-F238E27FC236}">
                <a16:creationId xmlns:a16="http://schemas.microsoft.com/office/drawing/2014/main" id="{C67DAE2B-46B5-CF4A-A195-42F6D04DC7EE}"/>
              </a:ext>
            </a:extLst>
          </p:cNvPr>
          <p:cNvSpPr txBox="1"/>
          <p:nvPr/>
        </p:nvSpPr>
        <p:spPr>
          <a:xfrm>
            <a:off x="4723612" y="17533"/>
            <a:ext cx="2757112" cy="507831"/>
          </a:xfrm>
          <a:prstGeom prst="rect">
            <a:avLst/>
          </a:prstGeom>
          <a:noFill/>
        </p:spPr>
        <p:txBody>
          <a:bodyPr wrap="square" rtlCol="0">
            <a:spAutoFit/>
          </a:bodyPr>
          <a:lstStyle/>
          <a:p>
            <a:pPr algn="ctr"/>
            <a:r>
              <a:rPr lang="en-US" sz="1350" b="1" u="sng" dirty="0"/>
              <a:t>MARCH A SQUAD:</a:t>
            </a:r>
          </a:p>
          <a:p>
            <a:pPr algn="ctr"/>
            <a:endParaRPr lang="en-US" sz="1350" b="1" u="sng" dirty="0"/>
          </a:p>
        </p:txBody>
      </p:sp>
      <p:sp>
        <p:nvSpPr>
          <p:cNvPr id="11" name="TextBox 10">
            <a:extLst>
              <a:ext uri="{FF2B5EF4-FFF2-40B4-BE49-F238E27FC236}">
                <a16:creationId xmlns:a16="http://schemas.microsoft.com/office/drawing/2014/main" id="{19886AAC-2CD4-4847-8D2F-D880B575F222}"/>
              </a:ext>
            </a:extLst>
          </p:cNvPr>
          <p:cNvSpPr txBox="1"/>
          <p:nvPr/>
        </p:nvSpPr>
        <p:spPr>
          <a:xfrm>
            <a:off x="102728" y="540098"/>
            <a:ext cx="4620970" cy="5209118"/>
          </a:xfrm>
          <a:prstGeom prst="rect">
            <a:avLst/>
          </a:prstGeom>
          <a:noFill/>
        </p:spPr>
        <p:txBody>
          <a:bodyPr wrap="square" rtlCol="0">
            <a:spAutoFit/>
          </a:bodyPr>
          <a:lstStyle/>
          <a:p>
            <a:pPr marL="171450" indent="-171450">
              <a:buAutoNum type="arabicPeriod"/>
            </a:pPr>
            <a:r>
              <a:rPr lang="en-US" sz="950" b="1" dirty="0"/>
              <a:t>Know Yourself and Seek Self Improvement </a:t>
            </a:r>
            <a:r>
              <a:rPr lang="en-US" sz="950" dirty="0"/>
              <a:t>– Develop a plan to keep your strengths and improve on your weaknesses.</a:t>
            </a:r>
          </a:p>
          <a:p>
            <a:pPr marL="171450" indent="-171450">
              <a:buAutoNum type="arabicPeriod"/>
            </a:pPr>
            <a:r>
              <a:rPr lang="en-US" sz="950" b="1" dirty="0"/>
              <a:t>Be Technically and Tactically Proficient </a:t>
            </a:r>
            <a:r>
              <a:rPr lang="en-US" sz="950" dirty="0"/>
              <a:t>– Not only do we know our duties and responsibilities, we know all those of our team members, and we look to our leaders and concern ourselves with learning their duties and responsibilities.</a:t>
            </a:r>
          </a:p>
          <a:p>
            <a:pPr marL="171450" indent="-171450">
              <a:buAutoNum type="arabicPeriod"/>
            </a:pPr>
            <a:r>
              <a:rPr lang="en-US" sz="950" b="1" dirty="0"/>
              <a:t>Know Your Subordinates and Look Out for Their Welfare </a:t>
            </a:r>
            <a:r>
              <a:rPr lang="en-US" sz="950" dirty="0"/>
              <a:t>- Leaders must know and understand those being led. When individuals trust you, they will willingly work to help accomplish any mission.</a:t>
            </a:r>
          </a:p>
          <a:p>
            <a:pPr marL="171450" indent="-171450">
              <a:buAutoNum type="arabicPeriod"/>
            </a:pPr>
            <a:r>
              <a:rPr lang="en-US" sz="950" b="1" dirty="0"/>
              <a:t>Keep Your Subordinates Informed </a:t>
            </a:r>
            <a:r>
              <a:rPr lang="en-US" sz="950" dirty="0"/>
              <a:t>– Our team members expect us to keep them informed, and where and when possible, to explain the reasons behind requirements and decisions. Information encourages initiative, improves teamwork, and enhances morale.</a:t>
            </a:r>
          </a:p>
          <a:p>
            <a:pPr marL="171450" indent="-171450">
              <a:buAutoNum type="arabicPeriod"/>
            </a:pPr>
            <a:r>
              <a:rPr lang="en-US" sz="950" b="1" dirty="0"/>
              <a:t>Set the Example </a:t>
            </a:r>
            <a:r>
              <a:rPr lang="en-US" sz="950" dirty="0"/>
              <a:t>– No aspect of leadership is more powerful. Our personal example affects people more than any amount of instruction or form of discipline. We are the role model.</a:t>
            </a:r>
          </a:p>
          <a:p>
            <a:pPr marL="171450" indent="-171450">
              <a:buAutoNum type="arabicPeriod"/>
            </a:pPr>
            <a:r>
              <a:rPr lang="en-US" sz="950" b="1" dirty="0"/>
              <a:t>Ensure the Task is Understood, Supervised and Accomplished </a:t>
            </a:r>
            <a:r>
              <a:rPr lang="en-US" sz="950" dirty="0"/>
              <a:t>– Team members must know the standard. Supervising lets us know the task is understood and lets our team members know we care about mission accomplishment and about them.</a:t>
            </a:r>
          </a:p>
          <a:p>
            <a:pPr marL="171450" indent="-171450">
              <a:buAutoNum type="arabicPeriod"/>
            </a:pPr>
            <a:r>
              <a:rPr lang="en-US" sz="950" b="1" dirty="0"/>
              <a:t>Train Your Subordinates as a Team </a:t>
            </a:r>
            <a:r>
              <a:rPr lang="en-US" sz="950" dirty="0"/>
              <a:t>– Leaders develop a team spirit that motivates team members to work with confidence and competence. Because mission accomplishment is based on teamwork, it is evident the better the team, the better the team will perform the task.</a:t>
            </a:r>
          </a:p>
          <a:p>
            <a:pPr marL="171450" indent="-171450">
              <a:buAutoNum type="arabicPeriod"/>
            </a:pPr>
            <a:r>
              <a:rPr lang="en-US" sz="950" b="1" dirty="0"/>
              <a:t>Make Sound and Timely Decisions </a:t>
            </a:r>
            <a:r>
              <a:rPr lang="en-US" sz="950" dirty="0"/>
              <a:t>– Leaders must be able to reason under the most critical condition and decide quickly what action to take.</a:t>
            </a:r>
          </a:p>
          <a:p>
            <a:pPr marL="171450" indent="-171450">
              <a:buAutoNum type="arabicPeriod"/>
            </a:pPr>
            <a:r>
              <a:rPr lang="en-US" sz="950" b="1" dirty="0"/>
              <a:t>Develop A Sense of Responsibilities Among Your Subordinates </a:t>
            </a:r>
            <a:r>
              <a:rPr lang="en-US" sz="950" dirty="0"/>
              <a:t>– The members of a team will feel a sense of pride and responsibility when they successfully accomplish a new task given them. When we delegate responsibility to our followers, we are indicating that we trust them.</a:t>
            </a:r>
          </a:p>
          <a:p>
            <a:pPr marL="171450" indent="-171450">
              <a:buAutoNum type="arabicPeriod"/>
            </a:pPr>
            <a:r>
              <a:rPr lang="en-US" sz="950" b="1" dirty="0"/>
              <a:t>Employ Your Command in Accordance with Its Capabilities </a:t>
            </a:r>
            <a:r>
              <a:rPr lang="en-US" sz="950" dirty="0"/>
              <a:t>– A leader must use sound judgement when employing the team. Failure is not an option. By employing the team properly, we insure mission accomplishment.</a:t>
            </a:r>
          </a:p>
          <a:p>
            <a:pPr marL="171450" indent="-171450">
              <a:buAutoNum type="arabicPeriod"/>
            </a:pPr>
            <a:r>
              <a:rPr lang="en-US" sz="950" b="1" dirty="0"/>
              <a:t>Seek Responsibility and Take Responsibility for Your Actions </a:t>
            </a:r>
            <a:r>
              <a:rPr lang="en-US" sz="950" dirty="0"/>
              <a:t>– We are not satisfied with performing just our duties to the best of our abilities, we look to grow and seek further challenges, and always, when in charge, accept the consequences of our decisions, absorb the negative, and pass on the praises.</a:t>
            </a:r>
          </a:p>
        </p:txBody>
      </p:sp>
      <p:sp>
        <p:nvSpPr>
          <p:cNvPr id="13" name="TextBox 12">
            <a:extLst>
              <a:ext uri="{FF2B5EF4-FFF2-40B4-BE49-F238E27FC236}">
                <a16:creationId xmlns:a16="http://schemas.microsoft.com/office/drawing/2014/main" id="{886708D2-1B5F-3340-A890-EA51CC4F006D}"/>
              </a:ext>
            </a:extLst>
          </p:cNvPr>
          <p:cNvSpPr txBox="1"/>
          <p:nvPr/>
        </p:nvSpPr>
        <p:spPr>
          <a:xfrm>
            <a:off x="-149421" y="5966263"/>
            <a:ext cx="2170791" cy="246221"/>
          </a:xfrm>
          <a:prstGeom prst="rect">
            <a:avLst/>
          </a:prstGeom>
          <a:noFill/>
        </p:spPr>
        <p:txBody>
          <a:bodyPr wrap="square" rtlCol="0">
            <a:spAutoFit/>
          </a:bodyPr>
          <a:lstStyle/>
          <a:p>
            <a:pPr algn="ctr"/>
            <a:r>
              <a:rPr lang="en-US" sz="1000" b="1" dirty="0"/>
              <a:t>1. Extend to the Left – March </a:t>
            </a:r>
          </a:p>
        </p:txBody>
      </p:sp>
      <p:sp>
        <p:nvSpPr>
          <p:cNvPr id="14" name="TextBox 13">
            <a:extLst>
              <a:ext uri="{FF2B5EF4-FFF2-40B4-BE49-F238E27FC236}">
                <a16:creationId xmlns:a16="http://schemas.microsoft.com/office/drawing/2014/main" id="{ABE2ED9F-2D6D-1240-8EF6-95C8A090E80B}"/>
              </a:ext>
            </a:extLst>
          </p:cNvPr>
          <p:cNvSpPr txBox="1"/>
          <p:nvPr/>
        </p:nvSpPr>
        <p:spPr>
          <a:xfrm>
            <a:off x="4807508" y="662066"/>
            <a:ext cx="2686934" cy="6848029"/>
          </a:xfrm>
          <a:prstGeom prst="rect">
            <a:avLst/>
          </a:prstGeom>
          <a:noFill/>
        </p:spPr>
        <p:txBody>
          <a:bodyPr wrap="square" rtlCol="0">
            <a:spAutoFit/>
          </a:bodyPr>
          <a:lstStyle/>
          <a:p>
            <a:r>
              <a:rPr lang="en-US" sz="950" dirty="0"/>
              <a:t>Fall				In</a:t>
            </a:r>
          </a:p>
          <a:p>
            <a:r>
              <a:rPr lang="en-US" sz="950" dirty="0"/>
              <a:t>Parade				Rest	</a:t>
            </a:r>
          </a:p>
          <a:p>
            <a:r>
              <a:rPr lang="en-US" sz="950" dirty="0"/>
              <a:t>Squad				Attention</a:t>
            </a:r>
          </a:p>
          <a:p>
            <a:r>
              <a:rPr lang="en-US" sz="950" dirty="0"/>
              <a:t>Right				Face</a:t>
            </a:r>
          </a:p>
          <a:p>
            <a:r>
              <a:rPr lang="en-US" sz="950" dirty="0"/>
              <a:t>Left				Face</a:t>
            </a:r>
          </a:p>
          <a:p>
            <a:r>
              <a:rPr lang="en-US" sz="950" dirty="0"/>
              <a:t>Left Step				March</a:t>
            </a:r>
          </a:p>
          <a:p>
            <a:r>
              <a:rPr lang="en-US" sz="950" b="1" dirty="0"/>
              <a:t>Squad 				Halt </a:t>
            </a:r>
          </a:p>
          <a:p>
            <a:r>
              <a:rPr lang="en-US" sz="950" dirty="0"/>
              <a:t>2 Steps Forward			March</a:t>
            </a:r>
          </a:p>
          <a:p>
            <a:r>
              <a:rPr lang="en-US" sz="950" dirty="0"/>
              <a:t>Right Step			March</a:t>
            </a:r>
          </a:p>
          <a:p>
            <a:r>
              <a:rPr lang="en-US" sz="950" b="1" dirty="0"/>
              <a:t>Squad				Halt</a:t>
            </a:r>
          </a:p>
          <a:p>
            <a:r>
              <a:rPr lang="en-US" sz="950" dirty="0"/>
              <a:t>About				Face</a:t>
            </a:r>
          </a:p>
          <a:p>
            <a:r>
              <a:rPr lang="en-US" sz="950" dirty="0"/>
              <a:t>Left				Face</a:t>
            </a:r>
          </a:p>
          <a:p>
            <a:r>
              <a:rPr lang="en-US" sz="950" dirty="0"/>
              <a:t>Left 				Face</a:t>
            </a:r>
          </a:p>
          <a:p>
            <a:r>
              <a:rPr lang="en-US" sz="950" dirty="0"/>
              <a:t>Dress Right 			Dress</a:t>
            </a:r>
          </a:p>
          <a:p>
            <a:r>
              <a:rPr lang="en-US" sz="950" dirty="0"/>
              <a:t>(Check Alignment)			 </a:t>
            </a:r>
          </a:p>
          <a:p>
            <a:r>
              <a:rPr lang="en-US" sz="950" b="1" dirty="0"/>
              <a:t>Ready 				Front</a:t>
            </a:r>
          </a:p>
          <a:p>
            <a:r>
              <a:rPr lang="en-US" sz="950" dirty="0"/>
              <a:t>Right 				Face</a:t>
            </a:r>
          </a:p>
          <a:p>
            <a:r>
              <a:rPr lang="en-US" sz="950" dirty="0"/>
              <a:t>Forward				March</a:t>
            </a:r>
          </a:p>
          <a:p>
            <a:r>
              <a:rPr lang="en-US" sz="950" dirty="0"/>
              <a:t>Change Step			March</a:t>
            </a:r>
          </a:p>
          <a:p>
            <a:r>
              <a:rPr lang="en-US" sz="950" dirty="0"/>
              <a:t>Column Right 			March</a:t>
            </a:r>
          </a:p>
          <a:p>
            <a:r>
              <a:rPr lang="en-US" sz="950" dirty="0"/>
              <a:t>Rear				March</a:t>
            </a:r>
          </a:p>
          <a:p>
            <a:r>
              <a:rPr lang="en-US" sz="950" dirty="0"/>
              <a:t>Left Flank			March</a:t>
            </a:r>
          </a:p>
          <a:p>
            <a:r>
              <a:rPr lang="en-US" sz="950" dirty="0"/>
              <a:t>Right Flank			March</a:t>
            </a:r>
          </a:p>
          <a:p>
            <a:r>
              <a:rPr lang="en-US" sz="950" dirty="0"/>
              <a:t>Rear 				March</a:t>
            </a:r>
          </a:p>
          <a:p>
            <a:r>
              <a:rPr lang="en-US" sz="950" dirty="0"/>
              <a:t>Column Right 			March</a:t>
            </a:r>
          </a:p>
          <a:p>
            <a:r>
              <a:rPr lang="en-US" sz="950" dirty="0"/>
              <a:t>Right Flank			March</a:t>
            </a:r>
          </a:p>
          <a:p>
            <a:r>
              <a:rPr lang="en-US" sz="950" b="1" dirty="0"/>
              <a:t>Squad 				Halt</a:t>
            </a:r>
          </a:p>
          <a:p>
            <a:r>
              <a:rPr lang="en-US" sz="950" dirty="0"/>
              <a:t>Forward				March</a:t>
            </a:r>
          </a:p>
          <a:p>
            <a:r>
              <a:rPr lang="en-US" sz="950" dirty="0"/>
              <a:t>Left Flank			March</a:t>
            </a:r>
          </a:p>
          <a:p>
            <a:r>
              <a:rPr lang="en-US" sz="950" dirty="0"/>
              <a:t>Column Right 			March</a:t>
            </a:r>
          </a:p>
          <a:p>
            <a:r>
              <a:rPr lang="en-US" sz="950" dirty="0"/>
              <a:t>Right Flank			March</a:t>
            </a:r>
          </a:p>
          <a:p>
            <a:r>
              <a:rPr lang="en-US" sz="950" dirty="0"/>
              <a:t>Left Flank			March</a:t>
            </a:r>
          </a:p>
          <a:p>
            <a:r>
              <a:rPr lang="en-US" sz="950" dirty="0"/>
              <a:t>Rear				March</a:t>
            </a:r>
          </a:p>
          <a:p>
            <a:r>
              <a:rPr lang="en-US" sz="950" dirty="0"/>
              <a:t>Rear 				March</a:t>
            </a:r>
          </a:p>
          <a:p>
            <a:r>
              <a:rPr lang="en-US" sz="950" dirty="0"/>
              <a:t>Half Step				March</a:t>
            </a:r>
          </a:p>
          <a:p>
            <a:r>
              <a:rPr lang="en-US" sz="950" dirty="0"/>
              <a:t>Forward				March</a:t>
            </a:r>
          </a:p>
          <a:p>
            <a:r>
              <a:rPr lang="en-US" sz="950" dirty="0"/>
              <a:t>Right Flank			March</a:t>
            </a:r>
          </a:p>
          <a:p>
            <a:r>
              <a:rPr lang="en-US" sz="950" dirty="0"/>
              <a:t>Left Flank			March</a:t>
            </a:r>
          </a:p>
          <a:p>
            <a:r>
              <a:rPr lang="en-US" sz="950" dirty="0"/>
              <a:t>Column Right 			March</a:t>
            </a:r>
          </a:p>
          <a:p>
            <a:r>
              <a:rPr lang="en-US" sz="950" b="1" dirty="0"/>
              <a:t>Squad				Halt</a:t>
            </a:r>
          </a:p>
          <a:p>
            <a:r>
              <a:rPr lang="en-US" sz="950" dirty="0"/>
              <a:t>Left				Face</a:t>
            </a:r>
          </a:p>
          <a:p>
            <a:r>
              <a:rPr lang="en-US" sz="950" dirty="0"/>
              <a:t>Fall				Out</a:t>
            </a:r>
          </a:p>
          <a:p>
            <a:endParaRPr lang="en-US" sz="950" b="1" u="sng" dirty="0"/>
          </a:p>
          <a:p>
            <a:r>
              <a:rPr lang="en-US" sz="1000" b="1" dirty="0"/>
              <a:t>	</a:t>
            </a:r>
          </a:p>
          <a:p>
            <a:endParaRPr lang="en-US" sz="1100" b="1" dirty="0"/>
          </a:p>
        </p:txBody>
      </p:sp>
      <p:sp>
        <p:nvSpPr>
          <p:cNvPr id="25" name="TextBox 24">
            <a:extLst>
              <a:ext uri="{FF2B5EF4-FFF2-40B4-BE49-F238E27FC236}">
                <a16:creationId xmlns:a16="http://schemas.microsoft.com/office/drawing/2014/main" id="{B766E913-F32D-7E40-B004-8A3F3DEB5892}"/>
              </a:ext>
            </a:extLst>
          </p:cNvPr>
          <p:cNvSpPr txBox="1"/>
          <p:nvPr/>
        </p:nvSpPr>
        <p:spPr>
          <a:xfrm>
            <a:off x="-193026" y="6142943"/>
            <a:ext cx="2170791" cy="246221"/>
          </a:xfrm>
          <a:prstGeom prst="rect">
            <a:avLst/>
          </a:prstGeom>
          <a:noFill/>
        </p:spPr>
        <p:txBody>
          <a:bodyPr wrap="square" rtlCol="0">
            <a:spAutoFit/>
          </a:bodyPr>
          <a:lstStyle/>
          <a:p>
            <a:pPr algn="ctr"/>
            <a:r>
              <a:rPr lang="en-US" sz="1000" b="1" dirty="0"/>
              <a:t>2. Arms Downward – Move  </a:t>
            </a:r>
          </a:p>
        </p:txBody>
      </p:sp>
      <p:sp>
        <p:nvSpPr>
          <p:cNvPr id="27" name="TextBox 26">
            <a:extLst>
              <a:ext uri="{FF2B5EF4-FFF2-40B4-BE49-F238E27FC236}">
                <a16:creationId xmlns:a16="http://schemas.microsoft.com/office/drawing/2014/main" id="{7B4C7936-761F-9841-B011-FD551A8E75EE}"/>
              </a:ext>
            </a:extLst>
          </p:cNvPr>
          <p:cNvSpPr txBox="1"/>
          <p:nvPr/>
        </p:nvSpPr>
        <p:spPr>
          <a:xfrm>
            <a:off x="93919" y="6295434"/>
            <a:ext cx="2170791" cy="246221"/>
          </a:xfrm>
          <a:prstGeom prst="rect">
            <a:avLst/>
          </a:prstGeom>
          <a:noFill/>
        </p:spPr>
        <p:txBody>
          <a:bodyPr wrap="square" rtlCol="0">
            <a:spAutoFit/>
          </a:bodyPr>
          <a:lstStyle/>
          <a:p>
            <a:r>
              <a:rPr lang="en-US" sz="1000" b="1" dirty="0"/>
              <a:t>3. Left – Face  </a:t>
            </a:r>
          </a:p>
        </p:txBody>
      </p:sp>
      <p:sp>
        <p:nvSpPr>
          <p:cNvPr id="28" name="TextBox 27">
            <a:extLst>
              <a:ext uri="{FF2B5EF4-FFF2-40B4-BE49-F238E27FC236}">
                <a16:creationId xmlns:a16="http://schemas.microsoft.com/office/drawing/2014/main" id="{28C86B4A-85F2-A246-958F-3F3DE36C6C94}"/>
              </a:ext>
            </a:extLst>
          </p:cNvPr>
          <p:cNvSpPr txBox="1"/>
          <p:nvPr/>
        </p:nvSpPr>
        <p:spPr>
          <a:xfrm>
            <a:off x="-138679" y="6424841"/>
            <a:ext cx="2170791" cy="246221"/>
          </a:xfrm>
          <a:prstGeom prst="rect">
            <a:avLst/>
          </a:prstGeom>
          <a:noFill/>
        </p:spPr>
        <p:txBody>
          <a:bodyPr wrap="square" rtlCol="0">
            <a:spAutoFit/>
          </a:bodyPr>
          <a:lstStyle/>
          <a:p>
            <a:pPr algn="ctr"/>
            <a:r>
              <a:rPr lang="en-US" sz="1000" b="1" dirty="0"/>
              <a:t>4. Extend to the Left – March </a:t>
            </a:r>
          </a:p>
        </p:txBody>
      </p:sp>
      <p:sp>
        <p:nvSpPr>
          <p:cNvPr id="29" name="TextBox 28">
            <a:extLst>
              <a:ext uri="{FF2B5EF4-FFF2-40B4-BE49-F238E27FC236}">
                <a16:creationId xmlns:a16="http://schemas.microsoft.com/office/drawing/2014/main" id="{A729D042-6E9D-8746-9EDB-916AD52D816A}"/>
              </a:ext>
            </a:extLst>
          </p:cNvPr>
          <p:cNvSpPr txBox="1"/>
          <p:nvPr/>
        </p:nvSpPr>
        <p:spPr>
          <a:xfrm>
            <a:off x="-177456" y="6603563"/>
            <a:ext cx="2170791" cy="246221"/>
          </a:xfrm>
          <a:prstGeom prst="rect">
            <a:avLst/>
          </a:prstGeom>
          <a:noFill/>
        </p:spPr>
        <p:txBody>
          <a:bodyPr wrap="square" rtlCol="0">
            <a:spAutoFit/>
          </a:bodyPr>
          <a:lstStyle/>
          <a:p>
            <a:pPr algn="ctr"/>
            <a:r>
              <a:rPr lang="en-US" sz="1000" b="1" dirty="0"/>
              <a:t>5. Arms Downward – Move  </a:t>
            </a:r>
          </a:p>
        </p:txBody>
      </p:sp>
      <p:sp>
        <p:nvSpPr>
          <p:cNvPr id="31" name="TextBox 30">
            <a:extLst>
              <a:ext uri="{FF2B5EF4-FFF2-40B4-BE49-F238E27FC236}">
                <a16:creationId xmlns:a16="http://schemas.microsoft.com/office/drawing/2014/main" id="{8F9FB858-625D-324C-AA03-3351FF76461C}"/>
              </a:ext>
            </a:extLst>
          </p:cNvPr>
          <p:cNvSpPr txBox="1"/>
          <p:nvPr/>
        </p:nvSpPr>
        <p:spPr>
          <a:xfrm>
            <a:off x="1977765" y="5983059"/>
            <a:ext cx="2170791" cy="246221"/>
          </a:xfrm>
          <a:prstGeom prst="rect">
            <a:avLst/>
          </a:prstGeom>
          <a:noFill/>
        </p:spPr>
        <p:txBody>
          <a:bodyPr wrap="square" rtlCol="0">
            <a:spAutoFit/>
          </a:bodyPr>
          <a:lstStyle/>
          <a:p>
            <a:r>
              <a:rPr lang="en-US" sz="1000" b="1" dirty="0"/>
              <a:t>6. Right – Face  </a:t>
            </a:r>
          </a:p>
        </p:txBody>
      </p:sp>
      <p:sp>
        <p:nvSpPr>
          <p:cNvPr id="36" name="TextBox 35">
            <a:extLst>
              <a:ext uri="{FF2B5EF4-FFF2-40B4-BE49-F238E27FC236}">
                <a16:creationId xmlns:a16="http://schemas.microsoft.com/office/drawing/2014/main" id="{665F1D17-FD5A-4E42-B772-999ECA25DB5E}"/>
              </a:ext>
            </a:extLst>
          </p:cNvPr>
          <p:cNvSpPr txBox="1"/>
          <p:nvPr/>
        </p:nvSpPr>
        <p:spPr>
          <a:xfrm>
            <a:off x="1774938" y="6173472"/>
            <a:ext cx="2333467" cy="246221"/>
          </a:xfrm>
          <a:prstGeom prst="rect">
            <a:avLst/>
          </a:prstGeom>
          <a:noFill/>
        </p:spPr>
        <p:txBody>
          <a:bodyPr wrap="square" rtlCol="0">
            <a:spAutoFit/>
          </a:bodyPr>
          <a:lstStyle/>
          <a:p>
            <a:pPr algn="ctr"/>
            <a:r>
              <a:rPr lang="en-US" sz="1000" b="1" dirty="0"/>
              <a:t>7. From Front to Rear – Count off  </a:t>
            </a:r>
          </a:p>
        </p:txBody>
      </p:sp>
      <p:sp>
        <p:nvSpPr>
          <p:cNvPr id="45" name="TextBox 44">
            <a:extLst>
              <a:ext uri="{FF2B5EF4-FFF2-40B4-BE49-F238E27FC236}">
                <a16:creationId xmlns:a16="http://schemas.microsoft.com/office/drawing/2014/main" id="{A76814E4-640F-F342-B2C5-2B2BD100746B}"/>
              </a:ext>
            </a:extLst>
          </p:cNvPr>
          <p:cNvSpPr txBox="1"/>
          <p:nvPr/>
        </p:nvSpPr>
        <p:spPr>
          <a:xfrm>
            <a:off x="1977765" y="6326563"/>
            <a:ext cx="3431159" cy="246221"/>
          </a:xfrm>
          <a:prstGeom prst="rect">
            <a:avLst/>
          </a:prstGeom>
          <a:noFill/>
        </p:spPr>
        <p:txBody>
          <a:bodyPr wrap="square" rtlCol="0">
            <a:spAutoFit/>
          </a:bodyPr>
          <a:lstStyle/>
          <a:p>
            <a:r>
              <a:rPr lang="en-US" sz="1000" b="1" dirty="0"/>
              <a:t>8. Even Numbers to the Left – Uncover</a:t>
            </a:r>
          </a:p>
        </p:txBody>
      </p:sp>
      <p:sp>
        <p:nvSpPr>
          <p:cNvPr id="46" name="TextBox 45">
            <a:extLst>
              <a:ext uri="{FF2B5EF4-FFF2-40B4-BE49-F238E27FC236}">
                <a16:creationId xmlns:a16="http://schemas.microsoft.com/office/drawing/2014/main" id="{1607A82B-97E7-C445-B388-D4D71C43D118}"/>
              </a:ext>
            </a:extLst>
          </p:cNvPr>
          <p:cNvSpPr txBox="1"/>
          <p:nvPr/>
        </p:nvSpPr>
        <p:spPr>
          <a:xfrm>
            <a:off x="1977765" y="6488741"/>
            <a:ext cx="2333467" cy="246221"/>
          </a:xfrm>
          <a:prstGeom prst="rect">
            <a:avLst/>
          </a:prstGeom>
          <a:noFill/>
        </p:spPr>
        <p:txBody>
          <a:bodyPr wrap="square" rtlCol="0">
            <a:spAutoFit/>
          </a:bodyPr>
          <a:lstStyle/>
          <a:p>
            <a:r>
              <a:rPr lang="en-US" sz="1000" b="1" dirty="0"/>
              <a:t>9. At Ease </a:t>
            </a:r>
          </a:p>
        </p:txBody>
      </p:sp>
      <p:sp>
        <p:nvSpPr>
          <p:cNvPr id="6" name="TextBox 5">
            <a:extLst>
              <a:ext uri="{FF2B5EF4-FFF2-40B4-BE49-F238E27FC236}">
                <a16:creationId xmlns:a16="http://schemas.microsoft.com/office/drawing/2014/main" id="{1D108D8D-147B-4916-B231-D343D9494BEA}"/>
              </a:ext>
            </a:extLst>
          </p:cNvPr>
          <p:cNvSpPr txBox="1"/>
          <p:nvPr/>
        </p:nvSpPr>
        <p:spPr>
          <a:xfrm>
            <a:off x="1905883" y="6650919"/>
            <a:ext cx="2448661" cy="246221"/>
          </a:xfrm>
          <a:prstGeom prst="rect">
            <a:avLst/>
          </a:prstGeom>
          <a:noFill/>
        </p:spPr>
        <p:txBody>
          <a:bodyPr wrap="square" rtlCol="0">
            <a:spAutoFit/>
          </a:bodyPr>
          <a:lstStyle/>
          <a:p>
            <a:r>
              <a:rPr lang="en-US" sz="1000" b="1" dirty="0"/>
              <a:t>10. Assemble to the right march</a:t>
            </a:r>
          </a:p>
        </p:txBody>
      </p:sp>
      <p:sp>
        <p:nvSpPr>
          <p:cNvPr id="7" name="TextBox 3">
            <a:extLst>
              <a:ext uri="{FF2B5EF4-FFF2-40B4-BE49-F238E27FC236}">
                <a16:creationId xmlns:a16="http://schemas.microsoft.com/office/drawing/2014/main" id="{EB5A6104-F561-1344-867D-10995005FB35}"/>
              </a:ext>
            </a:extLst>
          </p:cNvPr>
          <p:cNvSpPr txBox="1"/>
          <p:nvPr/>
        </p:nvSpPr>
        <p:spPr>
          <a:xfrm>
            <a:off x="4839023" y="278050"/>
            <a:ext cx="2686935"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900" dirty="0"/>
              <a:t>A 5 second pause should be maintained after executing all </a:t>
            </a:r>
            <a:r>
              <a:rPr lang="en-US" sz="900" b="1" dirty="0"/>
              <a:t>BOLD COMMANDS</a:t>
            </a:r>
          </a:p>
        </p:txBody>
      </p:sp>
      <p:pic>
        <p:nvPicPr>
          <p:cNvPr id="9" name="Picture 8" descr="A purple and yellow logo&#10;&#10;AI-generated content may be incorrect.">
            <a:extLst>
              <a:ext uri="{FF2B5EF4-FFF2-40B4-BE49-F238E27FC236}">
                <a16:creationId xmlns:a16="http://schemas.microsoft.com/office/drawing/2014/main" id="{22665401-2648-8914-DD4E-22CA64D70416}"/>
              </a:ext>
            </a:extLst>
          </p:cNvPr>
          <p:cNvPicPr>
            <a:picLocks noChangeAspect="1"/>
          </p:cNvPicPr>
          <p:nvPr/>
        </p:nvPicPr>
        <p:blipFill>
          <a:blip r:embed="rId3"/>
          <a:stretch>
            <a:fillRect/>
          </a:stretch>
        </p:blipFill>
        <p:spPr>
          <a:xfrm>
            <a:off x="7494442" y="3638296"/>
            <a:ext cx="1557872" cy="1636693"/>
          </a:xfrm>
          <a:prstGeom prst="rect">
            <a:avLst/>
          </a:prstGeom>
        </p:spPr>
      </p:pic>
    </p:spTree>
    <p:extLst>
      <p:ext uri="{BB962C8B-B14F-4D97-AF65-F5344CB8AC3E}">
        <p14:creationId xmlns:p14="http://schemas.microsoft.com/office/powerpoint/2010/main" val="11675984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A5E98F1-77EF-854F-9DE1-A5AD487D9A71}"/>
              </a:ext>
            </a:extLst>
          </p:cNvPr>
          <p:cNvSpPr/>
          <p:nvPr/>
        </p:nvSpPr>
        <p:spPr>
          <a:xfrm>
            <a:off x="7286624" y="49863"/>
            <a:ext cx="1783805" cy="5419309"/>
          </a:xfrm>
          <a:prstGeom prst="rect">
            <a:avLst/>
          </a:prstGeom>
          <a:solidFill>
            <a:schemeClr val="bg1"/>
          </a:solidFill>
          <a:ln w="19050">
            <a:solidFill>
              <a:schemeClr val="tx1"/>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350" dirty="0"/>
          </a:p>
        </p:txBody>
      </p:sp>
      <p:sp>
        <p:nvSpPr>
          <p:cNvPr id="23" name="TextBox 22">
            <a:extLst>
              <a:ext uri="{FF2B5EF4-FFF2-40B4-BE49-F238E27FC236}">
                <a16:creationId xmlns:a16="http://schemas.microsoft.com/office/drawing/2014/main" id="{11711F83-C0E9-F043-A3B2-C82366595E7B}"/>
              </a:ext>
            </a:extLst>
          </p:cNvPr>
          <p:cNvSpPr txBox="1"/>
          <p:nvPr/>
        </p:nvSpPr>
        <p:spPr>
          <a:xfrm>
            <a:off x="7396691" y="1038345"/>
            <a:ext cx="1563671" cy="1131079"/>
          </a:xfrm>
          <a:prstGeom prst="rect">
            <a:avLst/>
          </a:prstGeom>
          <a:noFill/>
        </p:spPr>
        <p:txBody>
          <a:bodyPr wrap="square" rtlCol="0">
            <a:spAutoFit/>
          </a:bodyPr>
          <a:lstStyle/>
          <a:p>
            <a:pPr algn="ctr"/>
            <a:r>
              <a:rPr lang="en-US" sz="1350" b="1" dirty="0"/>
              <a:t>FOR ADDITIONAL RESOURCES, VISIT THE LENNARD JROTC WEBSITE!</a:t>
            </a:r>
          </a:p>
          <a:p>
            <a:endParaRPr lang="en-US" sz="1350" dirty="0"/>
          </a:p>
        </p:txBody>
      </p:sp>
      <p:sp>
        <p:nvSpPr>
          <p:cNvPr id="21" name="Rectangle 20">
            <a:extLst>
              <a:ext uri="{FF2B5EF4-FFF2-40B4-BE49-F238E27FC236}">
                <a16:creationId xmlns:a16="http://schemas.microsoft.com/office/drawing/2014/main" id="{E2607BEB-881C-EF40-9676-5641F2F44009}"/>
              </a:ext>
            </a:extLst>
          </p:cNvPr>
          <p:cNvSpPr/>
          <p:nvPr/>
        </p:nvSpPr>
        <p:spPr>
          <a:xfrm>
            <a:off x="73571" y="49863"/>
            <a:ext cx="7213053" cy="541931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extBox 1">
            <a:extLst>
              <a:ext uri="{FF2B5EF4-FFF2-40B4-BE49-F238E27FC236}">
                <a16:creationId xmlns:a16="http://schemas.microsoft.com/office/drawing/2014/main" id="{251E9352-D346-3246-ACE3-2C14AD5760EF}"/>
              </a:ext>
            </a:extLst>
          </p:cNvPr>
          <p:cNvSpPr txBox="1"/>
          <p:nvPr/>
        </p:nvSpPr>
        <p:spPr>
          <a:xfrm>
            <a:off x="2367975" y="82589"/>
            <a:ext cx="2699137" cy="300082"/>
          </a:xfrm>
          <a:prstGeom prst="rect">
            <a:avLst/>
          </a:prstGeom>
          <a:noFill/>
        </p:spPr>
        <p:txBody>
          <a:bodyPr wrap="none" rtlCol="0">
            <a:spAutoFit/>
          </a:bodyPr>
          <a:lstStyle/>
          <a:p>
            <a:pPr algn="ctr"/>
            <a:r>
              <a:rPr lang="en-US" sz="1350" b="1" u="sng" dirty="0"/>
              <a:t>REGULATION UNARMED PLATOON:</a:t>
            </a:r>
          </a:p>
        </p:txBody>
      </p:sp>
      <p:sp>
        <p:nvSpPr>
          <p:cNvPr id="3" name="TextBox 2">
            <a:extLst>
              <a:ext uri="{FF2B5EF4-FFF2-40B4-BE49-F238E27FC236}">
                <a16:creationId xmlns:a16="http://schemas.microsoft.com/office/drawing/2014/main" id="{82DDFFFD-72F9-4B66-95EC-12C9CA7C7567}"/>
              </a:ext>
            </a:extLst>
          </p:cNvPr>
          <p:cNvSpPr txBox="1"/>
          <p:nvPr/>
        </p:nvSpPr>
        <p:spPr>
          <a:xfrm>
            <a:off x="246305" y="540624"/>
            <a:ext cx="3355750" cy="5001369"/>
          </a:xfrm>
          <a:prstGeom prst="rect">
            <a:avLst/>
          </a:prstGeom>
          <a:noFill/>
        </p:spPr>
        <p:txBody>
          <a:bodyPr wrap="square" rtlCol="0">
            <a:spAutoFit/>
          </a:bodyPr>
          <a:lstStyle/>
          <a:p>
            <a:pPr marL="228600" indent="-228600">
              <a:buAutoNum type="arabicPeriod"/>
            </a:pPr>
            <a:r>
              <a:rPr lang="en-US" sz="1100" dirty="0"/>
              <a:t>Fall In				</a:t>
            </a:r>
          </a:p>
          <a:p>
            <a:pPr marL="228600" indent="-228600">
              <a:buAutoNum type="arabicPeriod"/>
            </a:pPr>
            <a:r>
              <a:rPr lang="en-US" sz="1100" b="1" dirty="0"/>
              <a:t>Parade Rest 				</a:t>
            </a:r>
          </a:p>
          <a:p>
            <a:pPr marL="228600" indent="-228600">
              <a:buAutoNum type="arabicPeriod"/>
            </a:pPr>
            <a:r>
              <a:rPr lang="en-US" sz="1100" dirty="0"/>
              <a:t>Platoon Attention			</a:t>
            </a:r>
          </a:p>
          <a:p>
            <a:pPr marL="228600" indent="-228600">
              <a:buAutoNum type="arabicPeriod"/>
            </a:pPr>
            <a:r>
              <a:rPr lang="en-US" sz="1100" dirty="0"/>
              <a:t>Present Arms</a:t>
            </a:r>
            <a:r>
              <a:rPr lang="en-US" sz="1100" b="1" dirty="0"/>
              <a:t>			</a:t>
            </a:r>
          </a:p>
          <a:p>
            <a:pPr marL="228600" indent="-228600">
              <a:buAutoNum type="arabicPeriod"/>
            </a:pPr>
            <a:r>
              <a:rPr lang="en-US" sz="1100" dirty="0"/>
              <a:t>Order Arms				</a:t>
            </a:r>
          </a:p>
          <a:p>
            <a:pPr marL="228600" indent="-228600">
              <a:buAutoNum type="arabicPeriod"/>
            </a:pPr>
            <a:r>
              <a:rPr lang="en-US" sz="1100" b="1" dirty="0"/>
              <a:t>Count Off	</a:t>
            </a:r>
            <a:r>
              <a:rPr lang="en-US" sz="1100" dirty="0"/>
              <a:t>			</a:t>
            </a:r>
          </a:p>
          <a:p>
            <a:pPr marL="228600" indent="-228600">
              <a:buAutoNum type="arabicPeriod"/>
            </a:pPr>
            <a:r>
              <a:rPr lang="en-US" sz="1100" dirty="0"/>
              <a:t>Close Interval March			</a:t>
            </a:r>
          </a:p>
          <a:p>
            <a:pPr marL="228600" indent="-228600">
              <a:buAutoNum type="arabicPeriod"/>
            </a:pPr>
            <a:r>
              <a:rPr lang="en-US" sz="1100" dirty="0"/>
              <a:t>Normal Interval March		</a:t>
            </a:r>
          </a:p>
          <a:p>
            <a:pPr marL="228600" indent="-228600">
              <a:buAutoNum type="arabicPeriod"/>
            </a:pPr>
            <a:r>
              <a:rPr lang="en-US" sz="1100" dirty="0"/>
              <a:t>Right Face				</a:t>
            </a:r>
          </a:p>
          <a:p>
            <a:pPr marL="228600" indent="-228600">
              <a:buAutoNum type="arabicPeriod"/>
            </a:pPr>
            <a:r>
              <a:rPr lang="en-US" sz="1100" dirty="0"/>
              <a:t>Left Face				</a:t>
            </a:r>
          </a:p>
          <a:p>
            <a:pPr marL="228600" indent="-228600">
              <a:buAutoNum type="arabicPeriod"/>
            </a:pPr>
            <a:r>
              <a:rPr lang="en-US" sz="1100" dirty="0"/>
              <a:t>Open Ranks March			</a:t>
            </a:r>
          </a:p>
          <a:p>
            <a:pPr marL="228600" indent="-228600">
              <a:buAutoNum type="arabicPeriod"/>
            </a:pPr>
            <a:r>
              <a:rPr lang="en-US" sz="1100" dirty="0"/>
              <a:t>Close Ranks March</a:t>
            </a:r>
            <a:r>
              <a:rPr lang="en-US" sz="1100" b="1" dirty="0"/>
              <a:t>			</a:t>
            </a:r>
          </a:p>
          <a:p>
            <a:pPr marL="228600" indent="-228600">
              <a:buAutoNum type="arabicPeriod"/>
            </a:pPr>
            <a:r>
              <a:rPr lang="en-US" sz="1100" dirty="0"/>
              <a:t>Left Step March			</a:t>
            </a:r>
          </a:p>
          <a:p>
            <a:pPr marL="228600" indent="-228600">
              <a:buAutoNum type="arabicPeriod"/>
            </a:pPr>
            <a:r>
              <a:rPr lang="en-US" sz="1100" b="1" dirty="0"/>
              <a:t>Platoon Halt</a:t>
            </a:r>
            <a:r>
              <a:rPr lang="en-US" sz="1100" dirty="0"/>
              <a:t>	</a:t>
            </a:r>
          </a:p>
          <a:p>
            <a:pPr marL="228600" indent="-228600">
              <a:buAutoNum type="arabicPeriod"/>
            </a:pPr>
            <a:r>
              <a:rPr lang="en-US" sz="1100" dirty="0"/>
              <a:t>Left Face			</a:t>
            </a:r>
          </a:p>
          <a:p>
            <a:pPr marL="228600" indent="-228600">
              <a:buAutoNum type="arabicPeriod"/>
            </a:pPr>
            <a:r>
              <a:rPr lang="en-US" sz="1100" dirty="0"/>
              <a:t>Right Step March			</a:t>
            </a:r>
          </a:p>
          <a:p>
            <a:pPr marL="228600" indent="-228600">
              <a:buAutoNum type="arabicPeriod"/>
            </a:pPr>
            <a:r>
              <a:rPr lang="en-US" sz="1100" b="1" dirty="0"/>
              <a:t>Platoon Halt</a:t>
            </a:r>
            <a:r>
              <a:rPr lang="en-US" sz="1100" dirty="0"/>
              <a:t>				</a:t>
            </a:r>
          </a:p>
          <a:p>
            <a:pPr marL="228600" indent="-228600">
              <a:buAutoNum type="arabicPeriod"/>
            </a:pPr>
            <a:r>
              <a:rPr lang="en-US" sz="1100" dirty="0"/>
              <a:t>About Face				</a:t>
            </a:r>
          </a:p>
          <a:p>
            <a:pPr marL="228600" indent="-228600">
              <a:buAutoNum type="arabicPeriod"/>
            </a:pPr>
            <a:r>
              <a:rPr lang="en-US" sz="1100" dirty="0"/>
              <a:t>Forward March			</a:t>
            </a:r>
          </a:p>
          <a:p>
            <a:pPr marL="228600" indent="-228600">
              <a:buAutoNum type="arabicPeriod"/>
            </a:pPr>
            <a:r>
              <a:rPr lang="en-US" sz="1100" dirty="0"/>
              <a:t>Column Right March		</a:t>
            </a:r>
          </a:p>
          <a:p>
            <a:pPr marL="228600" indent="-228600">
              <a:buAutoNum type="arabicPeriod"/>
            </a:pPr>
            <a:r>
              <a:rPr lang="en-US" sz="1100" dirty="0"/>
              <a:t>Column Right March		</a:t>
            </a:r>
          </a:p>
          <a:p>
            <a:pPr marL="228600" indent="-228600">
              <a:buAutoNum type="arabicPeriod"/>
            </a:pPr>
            <a:r>
              <a:rPr lang="en-US" sz="1100" dirty="0"/>
              <a:t>Column Right March			</a:t>
            </a:r>
          </a:p>
          <a:p>
            <a:pPr marL="228600" indent="-228600">
              <a:buAutoNum type="arabicPeriod"/>
            </a:pPr>
            <a:r>
              <a:rPr lang="en-US" sz="1100" dirty="0"/>
              <a:t>Left FLANK March			</a:t>
            </a:r>
          </a:p>
          <a:p>
            <a:pPr marL="228600" indent="-228600">
              <a:buAutoNum type="arabicPeriod"/>
            </a:pPr>
            <a:r>
              <a:rPr lang="en-US" sz="1100" dirty="0"/>
              <a:t>Right Flank March</a:t>
            </a:r>
            <a:r>
              <a:rPr lang="en-US" sz="1100" b="1" dirty="0"/>
              <a:t>			</a:t>
            </a:r>
          </a:p>
          <a:p>
            <a:pPr marL="228600" indent="-228600">
              <a:buAutoNum type="arabicPeriod"/>
            </a:pPr>
            <a:r>
              <a:rPr lang="en-US" sz="1100" b="1" dirty="0"/>
              <a:t>Platoon Halt</a:t>
            </a:r>
            <a:r>
              <a:rPr lang="en-US" sz="1100" dirty="0"/>
              <a:t>				</a:t>
            </a:r>
          </a:p>
          <a:p>
            <a:pPr marL="228600" indent="-228600">
              <a:buAutoNum type="arabicPeriod"/>
            </a:pPr>
            <a:r>
              <a:rPr lang="en-US" sz="1100" dirty="0"/>
              <a:t>Column Left March			</a:t>
            </a:r>
          </a:p>
          <a:p>
            <a:r>
              <a:rPr lang="en-US" sz="1100" dirty="0"/>
              <a:t>31. Rear March			</a:t>
            </a:r>
          </a:p>
          <a:p>
            <a:r>
              <a:rPr lang="en-US" sz="1100" dirty="0"/>
              <a:t>32. Rear March </a:t>
            </a:r>
          </a:p>
          <a:p>
            <a:r>
              <a:rPr lang="en-US" sz="1100" dirty="0"/>
              <a:t>33. Close Interval March</a:t>
            </a:r>
          </a:p>
        </p:txBody>
      </p:sp>
      <p:sp>
        <p:nvSpPr>
          <p:cNvPr id="11" name="TextBox 10">
            <a:extLst>
              <a:ext uri="{FF2B5EF4-FFF2-40B4-BE49-F238E27FC236}">
                <a16:creationId xmlns:a16="http://schemas.microsoft.com/office/drawing/2014/main" id="{E3436189-CE24-48FC-807B-4DA3AD0B4C01}"/>
              </a:ext>
            </a:extLst>
          </p:cNvPr>
          <p:cNvSpPr txBox="1"/>
          <p:nvPr/>
        </p:nvSpPr>
        <p:spPr>
          <a:xfrm>
            <a:off x="3615421" y="529882"/>
            <a:ext cx="3667525" cy="5339923"/>
          </a:xfrm>
          <a:prstGeom prst="rect">
            <a:avLst/>
          </a:prstGeom>
          <a:noFill/>
        </p:spPr>
        <p:txBody>
          <a:bodyPr wrap="square" rtlCol="0">
            <a:spAutoFit/>
          </a:bodyPr>
          <a:lstStyle/>
          <a:p>
            <a:r>
              <a:rPr lang="en-US" sz="1100" dirty="0"/>
              <a:t>34. Forward March				</a:t>
            </a:r>
          </a:p>
          <a:p>
            <a:r>
              <a:rPr lang="en-US" sz="1100" dirty="0"/>
              <a:t>35. Normal Interval March		</a:t>
            </a:r>
          </a:p>
          <a:p>
            <a:r>
              <a:rPr lang="en-US" sz="1100" dirty="0"/>
              <a:t>36. Forward March</a:t>
            </a:r>
          </a:p>
          <a:p>
            <a:r>
              <a:rPr lang="en-US" sz="1100" dirty="0"/>
              <a:t>37. Column Left March</a:t>
            </a:r>
          </a:p>
          <a:p>
            <a:r>
              <a:rPr lang="en-US" sz="1100" dirty="0"/>
              <a:t>38. Change Step March</a:t>
            </a:r>
          </a:p>
          <a:p>
            <a:r>
              <a:rPr lang="en-US" sz="1100" dirty="0"/>
              <a:t>39. Mark Time, March</a:t>
            </a:r>
          </a:p>
          <a:p>
            <a:r>
              <a:rPr lang="en-US" sz="1100" b="1" dirty="0"/>
              <a:t>40.</a:t>
            </a:r>
            <a:r>
              <a:rPr lang="en-US" sz="1100" dirty="0"/>
              <a:t> </a:t>
            </a:r>
            <a:r>
              <a:rPr lang="en-US" sz="1100" b="1" dirty="0"/>
              <a:t>Platoon Halt</a:t>
            </a:r>
          </a:p>
          <a:p>
            <a:r>
              <a:rPr lang="en-US" sz="1100" dirty="0"/>
              <a:t>41. Forward March                                                </a:t>
            </a:r>
          </a:p>
          <a:p>
            <a:r>
              <a:rPr lang="en-US" sz="1100" dirty="0"/>
              <a:t>42. Column Left March                                   </a:t>
            </a:r>
          </a:p>
          <a:p>
            <a:r>
              <a:rPr lang="en-US" sz="1100" dirty="0"/>
              <a:t>43. Change Step March</a:t>
            </a:r>
          </a:p>
          <a:p>
            <a:r>
              <a:rPr lang="en-US" sz="1100" b="1" dirty="0"/>
              <a:t>44. Platoon Halt</a:t>
            </a:r>
          </a:p>
          <a:p>
            <a:r>
              <a:rPr lang="en-US" sz="1100" dirty="0"/>
              <a:t>45. Column Left March                                        </a:t>
            </a:r>
          </a:p>
          <a:p>
            <a:r>
              <a:rPr lang="en-US" sz="1100" dirty="0"/>
              <a:t>46. Column ½ Left March                                                 </a:t>
            </a:r>
          </a:p>
          <a:p>
            <a:r>
              <a:rPr lang="en-US" sz="1100" dirty="0"/>
              <a:t>47. Column ½ Left March                                               </a:t>
            </a:r>
          </a:p>
          <a:p>
            <a:r>
              <a:rPr lang="en-US" sz="1100" dirty="0"/>
              <a:t>48. Rear March                                                  </a:t>
            </a:r>
          </a:p>
          <a:p>
            <a:r>
              <a:rPr lang="en-US" sz="1100" dirty="0"/>
              <a:t>49. Rear March                                   </a:t>
            </a:r>
          </a:p>
          <a:p>
            <a:r>
              <a:rPr lang="en-US" sz="1100" b="1" dirty="0"/>
              <a:t>50. Platoon Halt                                   </a:t>
            </a:r>
          </a:p>
          <a:p>
            <a:r>
              <a:rPr lang="en-US" sz="1100" dirty="0"/>
              <a:t>51. Forward March                                                </a:t>
            </a:r>
          </a:p>
          <a:p>
            <a:r>
              <a:rPr lang="en-US" sz="1100" dirty="0"/>
              <a:t>52. Eyes Right			</a:t>
            </a:r>
          </a:p>
          <a:p>
            <a:r>
              <a:rPr lang="en-US" sz="1100" dirty="0"/>
              <a:t>53. Ready Front                                                   </a:t>
            </a:r>
          </a:p>
          <a:p>
            <a:r>
              <a:rPr lang="en-US" sz="1100" dirty="0"/>
              <a:t>54. Column Left March                                                    </a:t>
            </a:r>
          </a:p>
          <a:p>
            <a:r>
              <a:rPr lang="en-US" sz="1100" dirty="0"/>
              <a:t>55. Half Step March                                           </a:t>
            </a:r>
          </a:p>
          <a:p>
            <a:r>
              <a:rPr lang="en-US" sz="1100" dirty="0"/>
              <a:t>56. Forward March                                          </a:t>
            </a:r>
          </a:p>
          <a:p>
            <a:r>
              <a:rPr lang="en-US" sz="1100" dirty="0"/>
              <a:t>57. Column Left March                                         </a:t>
            </a:r>
          </a:p>
          <a:p>
            <a:r>
              <a:rPr lang="en-US" sz="1100" dirty="0"/>
              <a:t>58. Left Flank March                                                 </a:t>
            </a:r>
          </a:p>
          <a:p>
            <a:r>
              <a:rPr lang="en-US" sz="1100" dirty="0"/>
              <a:t>59. Right Flank March</a:t>
            </a:r>
          </a:p>
          <a:p>
            <a:r>
              <a:rPr lang="en-US" sz="1100" b="1" dirty="0"/>
              <a:t>60. Platoon Halt</a:t>
            </a:r>
          </a:p>
          <a:p>
            <a:r>
              <a:rPr lang="en-US" sz="1100" dirty="0"/>
              <a:t>61. Left Face</a:t>
            </a:r>
          </a:p>
          <a:p>
            <a:r>
              <a:rPr lang="en-US" sz="1100" dirty="0"/>
              <a:t>62. Fall Out</a:t>
            </a:r>
          </a:p>
          <a:p>
            <a:endParaRPr lang="en-US" sz="1100" dirty="0"/>
          </a:p>
        </p:txBody>
      </p:sp>
      <p:sp>
        <p:nvSpPr>
          <p:cNvPr id="4" name="TextBox 3">
            <a:extLst>
              <a:ext uri="{FF2B5EF4-FFF2-40B4-BE49-F238E27FC236}">
                <a16:creationId xmlns:a16="http://schemas.microsoft.com/office/drawing/2014/main" id="{EB5A6104-F561-1344-867D-10995005FB35}"/>
              </a:ext>
            </a:extLst>
          </p:cNvPr>
          <p:cNvSpPr txBox="1"/>
          <p:nvPr/>
        </p:nvSpPr>
        <p:spPr>
          <a:xfrm>
            <a:off x="819217" y="325724"/>
            <a:ext cx="5796651" cy="276999"/>
          </a:xfrm>
          <a:prstGeom prst="rect">
            <a:avLst/>
          </a:prstGeom>
          <a:noFill/>
        </p:spPr>
        <p:txBody>
          <a:bodyPr wrap="none" rtlCol="0">
            <a:spAutoFit/>
          </a:bodyPr>
          <a:lstStyle/>
          <a:p>
            <a:r>
              <a:rPr lang="en-US" sz="1200" dirty="0"/>
              <a:t>A 5 second pause should be maintained after executing all </a:t>
            </a:r>
            <a:r>
              <a:rPr lang="en-US" sz="1200" b="1" dirty="0"/>
              <a:t>BOLD UPPERCASE COMMANDS</a:t>
            </a:r>
          </a:p>
        </p:txBody>
      </p:sp>
      <p:sp>
        <p:nvSpPr>
          <p:cNvPr id="12" name="Rectangle 11">
            <a:extLst>
              <a:ext uri="{FF2B5EF4-FFF2-40B4-BE49-F238E27FC236}">
                <a16:creationId xmlns:a16="http://schemas.microsoft.com/office/drawing/2014/main" id="{712DD7DA-A6B9-B44E-A8BE-CFA9EA1653B3}"/>
              </a:ext>
            </a:extLst>
          </p:cNvPr>
          <p:cNvSpPr/>
          <p:nvPr/>
        </p:nvSpPr>
        <p:spPr>
          <a:xfrm>
            <a:off x="43528" y="5469171"/>
            <a:ext cx="8996858" cy="1337757"/>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TextBox 12">
            <a:extLst>
              <a:ext uri="{FF2B5EF4-FFF2-40B4-BE49-F238E27FC236}">
                <a16:creationId xmlns:a16="http://schemas.microsoft.com/office/drawing/2014/main" id="{0A7B1DBF-198F-9F43-B890-3064341BD883}"/>
              </a:ext>
            </a:extLst>
          </p:cNvPr>
          <p:cNvSpPr txBox="1"/>
          <p:nvPr/>
        </p:nvSpPr>
        <p:spPr>
          <a:xfrm>
            <a:off x="66995" y="5988008"/>
            <a:ext cx="2811219" cy="300082"/>
          </a:xfrm>
          <a:prstGeom prst="rect">
            <a:avLst/>
          </a:prstGeom>
          <a:noFill/>
        </p:spPr>
        <p:txBody>
          <a:bodyPr wrap="none" rtlCol="0">
            <a:spAutoFit/>
          </a:bodyPr>
          <a:lstStyle/>
          <a:p>
            <a:pPr algn="ctr"/>
            <a:r>
              <a:rPr lang="en-US" sz="1350" b="1" u="sng" dirty="0"/>
              <a:t>Seven Step Problem-Solving Process:</a:t>
            </a:r>
          </a:p>
        </p:txBody>
      </p:sp>
      <p:sp>
        <p:nvSpPr>
          <p:cNvPr id="14" name="TextBox 13">
            <a:extLst>
              <a:ext uri="{FF2B5EF4-FFF2-40B4-BE49-F238E27FC236}">
                <a16:creationId xmlns:a16="http://schemas.microsoft.com/office/drawing/2014/main" id="{F6986D9E-5942-1945-A82E-2B98E8990D17}"/>
              </a:ext>
            </a:extLst>
          </p:cNvPr>
          <p:cNvSpPr txBox="1"/>
          <p:nvPr/>
        </p:nvSpPr>
        <p:spPr>
          <a:xfrm>
            <a:off x="3123419" y="5452239"/>
            <a:ext cx="4547976" cy="1384995"/>
          </a:xfrm>
          <a:prstGeom prst="rect">
            <a:avLst/>
          </a:prstGeom>
          <a:noFill/>
        </p:spPr>
        <p:txBody>
          <a:bodyPr wrap="none" rtlCol="0">
            <a:spAutoFit/>
          </a:bodyPr>
          <a:lstStyle/>
          <a:p>
            <a:pPr marL="342900" indent="-342900">
              <a:buAutoNum type="arabicPeriod"/>
            </a:pPr>
            <a:r>
              <a:rPr lang="en-US" sz="1200" b="1" dirty="0"/>
              <a:t>Identify the problem (recognize/define)</a:t>
            </a:r>
          </a:p>
          <a:p>
            <a:pPr marL="342900" indent="-342900">
              <a:buAutoNum type="arabicPeriod"/>
            </a:pPr>
            <a:r>
              <a:rPr lang="en-US" sz="1200" b="1" dirty="0"/>
              <a:t>Gather information (facts/assumptions)</a:t>
            </a:r>
          </a:p>
          <a:p>
            <a:pPr marL="342900" indent="-342900">
              <a:buAutoNum type="arabicPeriod"/>
            </a:pPr>
            <a:r>
              <a:rPr lang="en-US" sz="1200" b="1" dirty="0"/>
              <a:t>Develop courses of action (solutions)</a:t>
            </a:r>
          </a:p>
          <a:p>
            <a:pPr marL="342900" indent="-342900">
              <a:buAutoNum type="arabicPeriod"/>
            </a:pPr>
            <a:r>
              <a:rPr lang="en-US" sz="1200" b="1" dirty="0"/>
              <a:t>Analyze and compare courses of action (alternatives/solutions)</a:t>
            </a:r>
          </a:p>
          <a:p>
            <a:pPr marL="342900" indent="-342900">
              <a:buAutoNum type="arabicPeriod"/>
            </a:pPr>
            <a:r>
              <a:rPr lang="en-US" sz="1200" b="1" dirty="0"/>
              <a:t>Make a decision; select the best course of action (solution)</a:t>
            </a:r>
          </a:p>
          <a:p>
            <a:pPr marL="342900" indent="-342900">
              <a:buAutoNum type="arabicPeriod"/>
            </a:pPr>
            <a:r>
              <a:rPr lang="en-US" sz="1200" b="1" dirty="0"/>
              <a:t>Make a plan</a:t>
            </a:r>
          </a:p>
          <a:p>
            <a:pPr marL="342900" indent="-342900">
              <a:buAutoNum type="arabicPeriod"/>
            </a:pPr>
            <a:r>
              <a:rPr lang="en-US" sz="1200" b="1" dirty="0"/>
              <a:t>Implement the plan (asses the results)</a:t>
            </a:r>
          </a:p>
        </p:txBody>
      </p:sp>
      <p:pic>
        <p:nvPicPr>
          <p:cNvPr id="5" name="Picture 4" descr="A purple and yellow logo&#10;&#10;AI-generated content may be incorrect.">
            <a:extLst>
              <a:ext uri="{FF2B5EF4-FFF2-40B4-BE49-F238E27FC236}">
                <a16:creationId xmlns:a16="http://schemas.microsoft.com/office/drawing/2014/main" id="{8CB3B8D6-FD97-9B63-E707-A801E41393F1}"/>
              </a:ext>
            </a:extLst>
          </p:cNvPr>
          <p:cNvPicPr>
            <a:picLocks noChangeAspect="1"/>
          </p:cNvPicPr>
          <p:nvPr/>
        </p:nvPicPr>
        <p:blipFill>
          <a:blip r:embed="rId3"/>
          <a:stretch>
            <a:fillRect/>
          </a:stretch>
        </p:blipFill>
        <p:spPr>
          <a:xfrm>
            <a:off x="7607366" y="3544203"/>
            <a:ext cx="1117865" cy="1174424"/>
          </a:xfrm>
          <a:prstGeom prst="rect">
            <a:avLst/>
          </a:prstGeom>
        </p:spPr>
      </p:pic>
    </p:spTree>
    <p:extLst>
      <p:ext uri="{BB962C8B-B14F-4D97-AF65-F5344CB8AC3E}">
        <p14:creationId xmlns:p14="http://schemas.microsoft.com/office/powerpoint/2010/main" val="42989189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ssignmentNotes xmlns="48c8feaa-16c0-4eff-8b0e-f098e0599716" xsi:nil="true"/>
    <lcf76f155ced4ddcb4097134ff3c332f xmlns="48c8feaa-16c0-4eff-8b0e-f098e0599716">
      <Terms xmlns="http://schemas.microsoft.com/office/infopath/2007/PartnerControls"/>
    </lcf76f155ced4ddcb4097134ff3c332f>
    <TaxCatchAll xmlns="512a9cc7-ef6a-45ef-8489-be04f63e1c9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1CCD22DED27CE47B5CEC9BFF4D99CD4" ma:contentTypeVersion="20" ma:contentTypeDescription="Create a new document." ma:contentTypeScope="" ma:versionID="be63d5e940aa52057ad5d9323c78e1b2">
  <xsd:schema xmlns:xsd="http://www.w3.org/2001/XMLSchema" xmlns:xs="http://www.w3.org/2001/XMLSchema" xmlns:p="http://schemas.microsoft.com/office/2006/metadata/properties" xmlns:ns2="48c8feaa-16c0-4eff-8b0e-f098e0599716" xmlns:ns3="512a9cc7-ef6a-45ef-8489-be04f63e1c94" targetNamespace="http://schemas.microsoft.com/office/2006/metadata/properties" ma:root="true" ma:fieldsID="fe154db9b52079b8dc994ae87b30a195" ns2:_="" ns3:_="">
    <xsd:import namespace="48c8feaa-16c0-4eff-8b0e-f098e0599716"/>
    <xsd:import namespace="512a9cc7-ef6a-45ef-8489-be04f63e1c9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AssignmentNot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c8feaa-16c0-4eff-8b0e-f098e05997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468e2a5-1267-44e1-890a-1147dd39d49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AssignmentNotes" ma:index="25" nillable="true" ma:displayName="Assignment Notes" ma:description="Formatting may look different previewing, BUT should look fine when printed. Check the print preview!" ma:format="Dropdown" ma:internalName="AssignmentNotes">
      <xsd:simpleType>
        <xsd:restriction base="dms:Text">
          <xsd:maxLength value="255"/>
        </xsd:restriction>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12a9cc7-ef6a-45ef-8489-be04f63e1c9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41bf8ae0-297b-4a2d-9a57-09e1100c929f}" ma:internalName="TaxCatchAll" ma:showField="CatchAllData" ma:web="512a9cc7-ef6a-45ef-8489-be04f63e1c9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5F2024A-ACC6-4163-9C18-6AB0F9874ED2}">
  <ds:schemaRefs>
    <ds:schemaRef ds:uri="http://schemas.microsoft.com/office/2006/metadata/properties"/>
    <ds:schemaRef ds:uri="http://schemas.microsoft.com/office/infopath/2007/PartnerControls"/>
    <ds:schemaRef ds:uri="48c8feaa-16c0-4eff-8b0e-f098e0599716"/>
    <ds:schemaRef ds:uri="512a9cc7-ef6a-45ef-8489-be04f63e1c94"/>
  </ds:schemaRefs>
</ds:datastoreItem>
</file>

<file path=customXml/itemProps2.xml><?xml version="1.0" encoding="utf-8"?>
<ds:datastoreItem xmlns:ds="http://schemas.openxmlformats.org/officeDocument/2006/customXml" ds:itemID="{2693F0AE-D595-4A66-A9FE-4A4070F72707}">
  <ds:schemaRefs>
    <ds:schemaRef ds:uri="http://schemas.microsoft.com/sharepoint/v3/contenttype/forms"/>
  </ds:schemaRefs>
</ds:datastoreItem>
</file>

<file path=customXml/itemProps3.xml><?xml version="1.0" encoding="utf-8"?>
<ds:datastoreItem xmlns:ds="http://schemas.openxmlformats.org/officeDocument/2006/customXml" ds:itemID="{4B3C2669-FE5C-48A2-8298-3D60564EA87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c8feaa-16c0-4eff-8b0e-f098e0599716"/>
    <ds:schemaRef ds:uri="512a9cc7-ef6a-45ef-8489-be04f63e1c9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282</TotalTime>
  <Words>1341</Words>
  <Application>Microsoft Office PowerPoint</Application>
  <PresentationFormat>On-screen Show (4:3)</PresentationFormat>
  <Paragraphs>183</Paragraphs>
  <Slides>3</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vt:i4>
      </vt:variant>
    </vt:vector>
  </HeadingPairs>
  <TitlesOfParts>
    <vt:vector size="9" baseType="lpstr">
      <vt:lpstr>Arial</vt:lpstr>
      <vt:lpstr>Arial Black</vt:lpstr>
      <vt:lpstr>Calibri</vt:lpstr>
      <vt:lpstr>Calibri Light</vt:lpstr>
      <vt:lpstr>Wingdings</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WILLIAM BEAN</dc:creator>
  <cp:lastModifiedBy>Jason Mainor</cp:lastModifiedBy>
  <cp:revision>36</cp:revision>
  <cp:lastPrinted>2022-08-08T18:29:36Z</cp:lastPrinted>
  <dcterms:created xsi:type="dcterms:W3CDTF">2021-02-20T03:39:39Z</dcterms:created>
  <dcterms:modified xsi:type="dcterms:W3CDTF">2026-09-21T18:09:28Z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0x010100B1CCD22DED27CE47B5CEC9BFF4D99CD4</vt:lpwstr>
  </property>
  <property fmtid="{D5CDD505-2E9C-101B-9397-08002B2CF9AE}" pid="3" name="MediaServiceImageTags">
    <vt:lpwstr/>
  </property>
</Properties>
</file>