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8" r:id="rId5"/>
    <p:sldId id="257" r:id="rId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78"/>
    <p:restoredTop sz="94694"/>
  </p:normalViewPr>
  <p:slideViewPr>
    <p:cSldViewPr snapToGrid="0" snapToObjects="1">
      <p:cViewPr varScale="1">
        <p:scale>
          <a:sx n="105" d="100"/>
          <a:sy n="105" d="100"/>
        </p:scale>
        <p:origin x="195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son Mainor" userId="7819ddf6-ebcb-414a-a9c6-f7cb58083125" providerId="ADAL" clId="{85BC42E4-AB35-41AA-B530-628B7389CCB3}"/>
    <pc:docChg chg="modSld">
      <pc:chgData name="Jason Mainor" userId="7819ddf6-ebcb-414a-a9c6-f7cb58083125" providerId="ADAL" clId="{85BC42E4-AB35-41AA-B530-628B7389CCB3}" dt="2026-09-21T18:00:58.141" v="14" actId="6549"/>
      <pc:docMkLst>
        <pc:docMk/>
      </pc:docMkLst>
      <pc:sldChg chg="modSp mod">
        <pc:chgData name="Jason Mainor" userId="7819ddf6-ebcb-414a-a9c6-f7cb58083125" providerId="ADAL" clId="{85BC42E4-AB35-41AA-B530-628B7389CCB3}" dt="2026-09-21T18:00:58.141" v="14" actId="6549"/>
        <pc:sldMkLst>
          <pc:docMk/>
          <pc:sldMk cId="2680918797" sldId="258"/>
        </pc:sldMkLst>
        <pc:spChg chg="mod">
          <ac:chgData name="Jason Mainor" userId="7819ddf6-ebcb-414a-a9c6-f7cb58083125" providerId="ADAL" clId="{85BC42E4-AB35-41AA-B530-628B7389CCB3}" dt="2026-09-21T18:00:58.141" v="14" actId="6549"/>
          <ac:spMkLst>
            <pc:docMk/>
            <pc:sldMk cId="2680918797" sldId="258"/>
            <ac:spMk id="4" creationId="{548C20AE-B29F-FE41-B1F5-037B5D8590E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9B6477-6363-2646-A8BB-B1FA4C301E19}"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1030195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9B6477-6363-2646-A8BB-B1FA4C301E19}"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3986031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B9B6477-6363-2646-A8BB-B1FA4C301E19}"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1296314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B9B6477-6363-2646-A8BB-B1FA4C301E19}"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1559375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9B6477-6363-2646-A8BB-B1FA4C301E19}" type="datetimeFigureOut">
              <a:rPr lang="en-US" smtClean="0"/>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941592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B9B6477-6363-2646-A8BB-B1FA4C301E19}" type="datetimeFigureOut">
              <a:rPr lang="en-US" smtClean="0"/>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3073526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9B6477-6363-2646-A8BB-B1FA4C301E19}" type="datetimeFigureOut">
              <a:rPr lang="en-US" smtClean="0"/>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744414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B9B6477-6363-2646-A8BB-B1FA4C301E19}"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3820500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B9B6477-6363-2646-A8BB-B1FA4C301E19}"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1446668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9B6477-6363-2646-A8BB-B1FA4C301E19}"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1989102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9B6477-6363-2646-A8BB-B1FA4C301E19}"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1690552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9B6477-6363-2646-A8BB-B1FA4C301E19}" type="datetimeFigureOut">
              <a:rPr lang="en-US" smtClean="0"/>
              <a:t>9/21/2026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CC7BC2-474D-934A-A6A6-ECFD31B5F6A4}" type="slidenum">
              <a:rPr lang="en-US" smtClean="0"/>
              <a:t>‹#›</a:t>
            </a:fld>
            <a:endParaRPr lang="en-US"/>
          </a:p>
        </p:txBody>
      </p:sp>
    </p:spTree>
    <p:extLst>
      <p:ext uri="{BB962C8B-B14F-4D97-AF65-F5344CB8AC3E}">
        <p14:creationId xmlns:p14="http://schemas.microsoft.com/office/powerpoint/2010/main" val="2183539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8C20AE-B29F-FE41-B1F5-037B5D8590E6}"/>
              </a:ext>
            </a:extLst>
          </p:cNvPr>
          <p:cNvSpPr txBox="1"/>
          <p:nvPr/>
        </p:nvSpPr>
        <p:spPr>
          <a:xfrm>
            <a:off x="365856" y="70625"/>
            <a:ext cx="8582891" cy="369332"/>
          </a:xfrm>
          <a:prstGeom prst="rect">
            <a:avLst/>
          </a:prstGeom>
          <a:noFill/>
        </p:spPr>
        <p:txBody>
          <a:bodyPr wrap="square" rtlCol="0">
            <a:spAutoFit/>
          </a:bodyPr>
          <a:lstStyle/>
          <a:p>
            <a:pPr algn="ctr"/>
            <a:r>
              <a:rPr lang="en-US" b="1" dirty="0">
                <a:latin typeface="Arial Black" panose="020B0604020202020204" pitchFamily="34" charset="0"/>
                <a:cs typeface="Arial Black" panose="020B0604020202020204" pitchFamily="34" charset="0"/>
              </a:rPr>
              <a:t>SERGEANT PROMOTION WORKSHEET (as of 10 AUG 26)</a:t>
            </a:r>
          </a:p>
        </p:txBody>
      </p:sp>
      <p:sp>
        <p:nvSpPr>
          <p:cNvPr id="5" name="TextBox 4">
            <a:extLst>
              <a:ext uri="{FF2B5EF4-FFF2-40B4-BE49-F238E27FC236}">
                <a16:creationId xmlns:a16="http://schemas.microsoft.com/office/drawing/2014/main" id="{B8B8C42B-1D46-9844-AB8E-8C30B159B756}"/>
              </a:ext>
            </a:extLst>
          </p:cNvPr>
          <p:cNvSpPr txBox="1"/>
          <p:nvPr/>
        </p:nvSpPr>
        <p:spPr>
          <a:xfrm>
            <a:off x="128653" y="519436"/>
            <a:ext cx="6302110" cy="338554"/>
          </a:xfrm>
          <a:prstGeom prst="rect">
            <a:avLst/>
          </a:prstGeom>
          <a:noFill/>
        </p:spPr>
        <p:txBody>
          <a:bodyPr wrap="none" rtlCol="0">
            <a:spAutoFit/>
          </a:bodyPr>
          <a:lstStyle/>
          <a:p>
            <a:r>
              <a:rPr lang="en-US" sz="1600" dirty="0"/>
              <a:t>Cadet Name (last, first): ________________________________________</a:t>
            </a:r>
          </a:p>
        </p:txBody>
      </p:sp>
      <p:sp>
        <p:nvSpPr>
          <p:cNvPr id="6" name="TextBox 5">
            <a:extLst>
              <a:ext uri="{FF2B5EF4-FFF2-40B4-BE49-F238E27FC236}">
                <a16:creationId xmlns:a16="http://schemas.microsoft.com/office/drawing/2014/main" id="{F849E31B-91F3-A347-B7FB-7A2A6854FEC4}"/>
              </a:ext>
            </a:extLst>
          </p:cNvPr>
          <p:cNvSpPr txBox="1"/>
          <p:nvPr/>
        </p:nvSpPr>
        <p:spPr>
          <a:xfrm>
            <a:off x="6392058" y="516981"/>
            <a:ext cx="2607830" cy="338554"/>
          </a:xfrm>
          <a:prstGeom prst="rect">
            <a:avLst/>
          </a:prstGeom>
          <a:noFill/>
        </p:spPr>
        <p:txBody>
          <a:bodyPr wrap="none" rtlCol="0">
            <a:spAutoFit/>
          </a:bodyPr>
          <a:lstStyle/>
          <a:p>
            <a:r>
              <a:rPr lang="en-US" sz="1600" dirty="0"/>
              <a:t>Company: _______________</a:t>
            </a:r>
          </a:p>
        </p:txBody>
      </p:sp>
      <p:sp>
        <p:nvSpPr>
          <p:cNvPr id="7" name="TextBox 6">
            <a:extLst>
              <a:ext uri="{FF2B5EF4-FFF2-40B4-BE49-F238E27FC236}">
                <a16:creationId xmlns:a16="http://schemas.microsoft.com/office/drawing/2014/main" id="{BCEF501F-5DD4-8446-838C-C15F428FC61E}"/>
              </a:ext>
            </a:extLst>
          </p:cNvPr>
          <p:cNvSpPr txBox="1"/>
          <p:nvPr/>
        </p:nvSpPr>
        <p:spPr>
          <a:xfrm>
            <a:off x="128653" y="1134502"/>
            <a:ext cx="3684138" cy="2762295"/>
          </a:xfrm>
          <a:prstGeom prst="rect">
            <a:avLst/>
          </a:prstGeom>
          <a:noFill/>
        </p:spPr>
        <p:txBody>
          <a:bodyPr wrap="square" rtlCol="0">
            <a:spAutoFit/>
          </a:bodyPr>
          <a:lstStyle/>
          <a:p>
            <a:r>
              <a:rPr lang="en-US" sz="1600" b="1" dirty="0"/>
              <a:t>Task:</a:t>
            </a:r>
          </a:p>
          <a:p>
            <a:pPr marL="257175" indent="-257175">
              <a:buAutoNum type="arabicPeriod"/>
            </a:pPr>
            <a:r>
              <a:rPr lang="en-US" sz="1600" dirty="0"/>
              <a:t>Recertify E1 thru E3 Knowledge</a:t>
            </a:r>
          </a:p>
          <a:p>
            <a:pPr marL="257175" indent="-257175">
              <a:buAutoNum type="arabicPeriod"/>
            </a:pPr>
            <a:r>
              <a:rPr lang="en-US" sz="1600" dirty="0"/>
              <a:t>Define Leadership &amp; the 3 Elements</a:t>
            </a:r>
          </a:p>
          <a:p>
            <a:pPr marL="257175" indent="-257175">
              <a:buAutoNum type="arabicPeriod"/>
            </a:pPr>
            <a:r>
              <a:rPr lang="en-US" sz="1600" dirty="0"/>
              <a:t>Recite 1 Marching Cadence</a:t>
            </a:r>
          </a:p>
          <a:p>
            <a:pPr marL="257175" indent="-257175">
              <a:buAutoNum type="arabicPeriod"/>
            </a:pPr>
            <a:r>
              <a:rPr lang="en-US" sz="1600" dirty="0"/>
              <a:t>Recite Army Chain of Command</a:t>
            </a:r>
          </a:p>
          <a:p>
            <a:pPr marL="257175" indent="-257175">
              <a:buAutoNum type="arabicPeriod"/>
            </a:pPr>
            <a:r>
              <a:rPr lang="en-US" sz="1600" dirty="0"/>
              <a:t>Attend 1 BN Out of School Activity</a:t>
            </a:r>
          </a:p>
          <a:p>
            <a:pPr marL="257175" indent="-257175">
              <a:buAutoNum type="arabicPeriod"/>
            </a:pPr>
            <a:r>
              <a:rPr lang="en-US" sz="1600" dirty="0"/>
              <a:t>Properly Instruct Stationary Drill</a:t>
            </a:r>
          </a:p>
          <a:p>
            <a:pPr marL="257175" indent="-257175">
              <a:buAutoNum type="arabicPeriod"/>
            </a:pPr>
            <a:r>
              <a:rPr lang="en-US" sz="1600" dirty="0"/>
              <a:t>Properly Instruct a Rank Class</a:t>
            </a:r>
          </a:p>
          <a:p>
            <a:pPr marL="257175" indent="-257175">
              <a:buAutoNum type="arabicPeriod"/>
            </a:pPr>
            <a:r>
              <a:rPr lang="en-US" sz="1600" dirty="0"/>
              <a:t>Correctly March in a Platoon</a:t>
            </a:r>
          </a:p>
          <a:p>
            <a:pPr marL="257175" indent="-257175">
              <a:buAutoNum type="arabicPeriod"/>
            </a:pPr>
            <a:r>
              <a:rPr lang="en-US" sz="1600" dirty="0"/>
              <a:t>All Forms Completed &amp; Turned In</a:t>
            </a:r>
          </a:p>
          <a:p>
            <a:endParaRPr lang="en-US" sz="1350" dirty="0"/>
          </a:p>
        </p:txBody>
      </p:sp>
      <p:sp>
        <p:nvSpPr>
          <p:cNvPr id="8" name="TextBox 7">
            <a:extLst>
              <a:ext uri="{FF2B5EF4-FFF2-40B4-BE49-F238E27FC236}">
                <a16:creationId xmlns:a16="http://schemas.microsoft.com/office/drawing/2014/main" id="{F3CC2388-AE99-1D4C-B7F0-460CEC5C645C}"/>
              </a:ext>
            </a:extLst>
          </p:cNvPr>
          <p:cNvSpPr txBox="1"/>
          <p:nvPr/>
        </p:nvSpPr>
        <p:spPr>
          <a:xfrm>
            <a:off x="4072753" y="1128621"/>
            <a:ext cx="1875636" cy="2554545"/>
          </a:xfrm>
          <a:prstGeom prst="rect">
            <a:avLst/>
          </a:prstGeom>
          <a:noFill/>
        </p:spPr>
        <p:txBody>
          <a:bodyPr wrap="square" rtlCol="0">
            <a:spAutoFit/>
          </a:bodyPr>
          <a:lstStyle/>
          <a:p>
            <a:r>
              <a:rPr lang="en-US" sz="1600" b="1" dirty="0"/>
              <a:t>Date Completed:</a:t>
            </a:r>
          </a:p>
          <a:p>
            <a:r>
              <a:rPr lang="en-US" sz="1600" dirty="0"/>
              <a:t>________________</a:t>
            </a:r>
          </a:p>
          <a:p>
            <a:r>
              <a:rPr lang="en-US" sz="1600" dirty="0"/>
              <a:t>________________</a:t>
            </a:r>
          </a:p>
          <a:p>
            <a:r>
              <a:rPr lang="en-US" sz="1600" dirty="0"/>
              <a:t>________________</a:t>
            </a:r>
          </a:p>
          <a:p>
            <a:r>
              <a:rPr lang="en-US" sz="1600" dirty="0"/>
              <a:t>________________</a:t>
            </a:r>
          </a:p>
          <a:p>
            <a:r>
              <a:rPr lang="en-US" sz="1600" dirty="0"/>
              <a:t>________________</a:t>
            </a:r>
          </a:p>
          <a:p>
            <a:r>
              <a:rPr lang="en-US" sz="1600" dirty="0"/>
              <a:t>________________</a:t>
            </a:r>
          </a:p>
          <a:p>
            <a:r>
              <a:rPr lang="en-US" sz="1600" dirty="0"/>
              <a:t>________________</a:t>
            </a:r>
          </a:p>
          <a:p>
            <a:r>
              <a:rPr lang="en-US" sz="1600" dirty="0"/>
              <a:t>________________________________</a:t>
            </a:r>
          </a:p>
        </p:txBody>
      </p:sp>
      <p:sp>
        <p:nvSpPr>
          <p:cNvPr id="9" name="TextBox 8">
            <a:extLst>
              <a:ext uri="{FF2B5EF4-FFF2-40B4-BE49-F238E27FC236}">
                <a16:creationId xmlns:a16="http://schemas.microsoft.com/office/drawing/2014/main" id="{1D4D5E1D-52A1-9947-B22F-09AAA0498026}"/>
              </a:ext>
            </a:extLst>
          </p:cNvPr>
          <p:cNvSpPr txBox="1"/>
          <p:nvPr/>
        </p:nvSpPr>
        <p:spPr>
          <a:xfrm>
            <a:off x="6208350" y="1120352"/>
            <a:ext cx="2791537" cy="2554545"/>
          </a:xfrm>
          <a:prstGeom prst="rect">
            <a:avLst/>
          </a:prstGeom>
          <a:noFill/>
        </p:spPr>
        <p:txBody>
          <a:bodyPr wrap="square" rtlCol="0">
            <a:spAutoFit/>
          </a:bodyPr>
          <a:lstStyle/>
          <a:p>
            <a:r>
              <a:rPr lang="en-US" sz="1600" b="1" dirty="0"/>
              <a:t>Certified By (rank &amp; name):</a:t>
            </a:r>
          </a:p>
          <a:p>
            <a:r>
              <a:rPr lang="en-US" sz="1600" dirty="0"/>
              <a:t>_________________________________________________________________________________________________________________________________________________________________________________________________________________________________</a:t>
            </a:r>
          </a:p>
        </p:txBody>
      </p:sp>
      <p:sp>
        <p:nvSpPr>
          <p:cNvPr id="10" name="TextBox 9">
            <a:extLst>
              <a:ext uri="{FF2B5EF4-FFF2-40B4-BE49-F238E27FC236}">
                <a16:creationId xmlns:a16="http://schemas.microsoft.com/office/drawing/2014/main" id="{F5E97945-4BA6-284C-9F59-AF7E08BF368E}"/>
              </a:ext>
            </a:extLst>
          </p:cNvPr>
          <p:cNvSpPr txBox="1"/>
          <p:nvPr/>
        </p:nvSpPr>
        <p:spPr>
          <a:xfrm>
            <a:off x="3142304" y="4383254"/>
            <a:ext cx="3029997" cy="338554"/>
          </a:xfrm>
          <a:prstGeom prst="rect">
            <a:avLst/>
          </a:prstGeom>
          <a:noFill/>
        </p:spPr>
        <p:txBody>
          <a:bodyPr wrap="none" rtlCol="0">
            <a:spAutoFit/>
          </a:bodyPr>
          <a:lstStyle/>
          <a:p>
            <a:r>
              <a:rPr lang="en-US" sz="1600" dirty="0"/>
              <a:t>1SG:________________________</a:t>
            </a:r>
          </a:p>
        </p:txBody>
      </p:sp>
      <p:sp>
        <p:nvSpPr>
          <p:cNvPr id="11" name="TextBox 10">
            <a:extLst>
              <a:ext uri="{FF2B5EF4-FFF2-40B4-BE49-F238E27FC236}">
                <a16:creationId xmlns:a16="http://schemas.microsoft.com/office/drawing/2014/main" id="{C4E85D0E-968F-C64E-91A4-EB706F2EB67E}"/>
              </a:ext>
            </a:extLst>
          </p:cNvPr>
          <p:cNvSpPr txBox="1"/>
          <p:nvPr/>
        </p:nvSpPr>
        <p:spPr>
          <a:xfrm>
            <a:off x="6066948" y="4371780"/>
            <a:ext cx="2946640" cy="338554"/>
          </a:xfrm>
          <a:prstGeom prst="rect">
            <a:avLst/>
          </a:prstGeom>
          <a:noFill/>
        </p:spPr>
        <p:txBody>
          <a:bodyPr wrap="none" rtlCol="0">
            <a:spAutoFit/>
          </a:bodyPr>
          <a:lstStyle/>
          <a:p>
            <a:r>
              <a:rPr lang="en-US" sz="1600" dirty="0"/>
              <a:t>CDR:_______________________</a:t>
            </a:r>
          </a:p>
        </p:txBody>
      </p:sp>
      <p:sp>
        <p:nvSpPr>
          <p:cNvPr id="12" name="TextBox 11">
            <a:extLst>
              <a:ext uri="{FF2B5EF4-FFF2-40B4-BE49-F238E27FC236}">
                <a16:creationId xmlns:a16="http://schemas.microsoft.com/office/drawing/2014/main" id="{B04AF12F-6CDC-3C44-B12F-812317BC7F5D}"/>
              </a:ext>
            </a:extLst>
          </p:cNvPr>
          <p:cNvSpPr txBox="1"/>
          <p:nvPr/>
        </p:nvSpPr>
        <p:spPr>
          <a:xfrm>
            <a:off x="128653" y="4377765"/>
            <a:ext cx="3134191" cy="338554"/>
          </a:xfrm>
          <a:prstGeom prst="rect">
            <a:avLst/>
          </a:prstGeom>
          <a:noFill/>
        </p:spPr>
        <p:txBody>
          <a:bodyPr wrap="none" rtlCol="0">
            <a:spAutoFit/>
          </a:bodyPr>
          <a:lstStyle/>
          <a:p>
            <a:r>
              <a:rPr lang="en-US" sz="1600" dirty="0"/>
              <a:t>PSG:_________________________</a:t>
            </a:r>
          </a:p>
        </p:txBody>
      </p:sp>
      <p:sp>
        <p:nvSpPr>
          <p:cNvPr id="13" name="TextBox 12">
            <a:extLst>
              <a:ext uri="{FF2B5EF4-FFF2-40B4-BE49-F238E27FC236}">
                <a16:creationId xmlns:a16="http://schemas.microsoft.com/office/drawing/2014/main" id="{59C580BB-B7B5-784B-9EE0-302E44D9A13D}"/>
              </a:ext>
            </a:extLst>
          </p:cNvPr>
          <p:cNvSpPr txBox="1"/>
          <p:nvPr/>
        </p:nvSpPr>
        <p:spPr>
          <a:xfrm>
            <a:off x="128653" y="4983498"/>
            <a:ext cx="8615307" cy="1754326"/>
          </a:xfrm>
          <a:prstGeom prst="rect">
            <a:avLst/>
          </a:prstGeom>
          <a:noFill/>
        </p:spPr>
        <p:txBody>
          <a:bodyPr wrap="none" rtlCol="0">
            <a:spAutoFit/>
          </a:bodyPr>
          <a:lstStyle/>
          <a:p>
            <a:r>
              <a:rPr lang="en-US" b="1" dirty="0"/>
              <a:t>SAI / AI Verifies or Waives the Following:   ______________________________________</a:t>
            </a:r>
          </a:p>
          <a:p>
            <a:pPr marL="214313" indent="-214313">
              <a:buFont typeface="Wingdings" pitchFamily="2" charset="2"/>
              <a:buChar char="q"/>
            </a:pPr>
            <a:r>
              <a:rPr lang="en-US" b="1" dirty="0"/>
              <a:t>Grade of 75% or Higher in JROTC</a:t>
            </a:r>
          </a:p>
          <a:p>
            <a:pPr marL="214313" indent="-214313">
              <a:buFont typeface="Wingdings" pitchFamily="2" charset="2"/>
              <a:buChar char="q"/>
            </a:pPr>
            <a:r>
              <a:rPr lang="en-US" b="1" dirty="0"/>
              <a:t>No ISS/OSS in 9 Week Period</a:t>
            </a:r>
          </a:p>
          <a:p>
            <a:pPr marL="214313" indent="-214313">
              <a:buFont typeface="Wingdings" pitchFamily="2" charset="2"/>
              <a:buChar char="q"/>
            </a:pPr>
            <a:r>
              <a:rPr lang="en-US" b="1" dirty="0"/>
              <a:t>No Missed Uniform Wears in 9 Week Period</a:t>
            </a:r>
          </a:p>
          <a:p>
            <a:pPr marL="214313" indent="-214313">
              <a:buFont typeface="Wingdings" pitchFamily="2" charset="2"/>
              <a:buChar char="q"/>
            </a:pPr>
            <a:r>
              <a:rPr lang="en-US" b="1" dirty="0"/>
              <a:t>No More than 1 Unexcused Absence in 9 Week Period</a:t>
            </a:r>
          </a:p>
          <a:p>
            <a:pPr marL="214313" indent="-214313">
              <a:buFont typeface="Wingdings" pitchFamily="2" charset="2"/>
              <a:buChar char="q"/>
            </a:pPr>
            <a:r>
              <a:rPr lang="en-US" b="1" dirty="0"/>
              <a:t>Teacher’s Endorsement Received with Favorable Recommendations</a:t>
            </a:r>
          </a:p>
        </p:txBody>
      </p:sp>
    </p:spTree>
    <p:extLst>
      <p:ext uri="{BB962C8B-B14F-4D97-AF65-F5344CB8AC3E}">
        <p14:creationId xmlns:p14="http://schemas.microsoft.com/office/powerpoint/2010/main" val="2680918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A5E98F1-77EF-854F-9DE1-A5AD487D9A71}"/>
              </a:ext>
            </a:extLst>
          </p:cNvPr>
          <p:cNvSpPr/>
          <p:nvPr/>
        </p:nvSpPr>
        <p:spPr>
          <a:xfrm>
            <a:off x="7431853" y="105104"/>
            <a:ext cx="1623082" cy="3348314"/>
          </a:xfrm>
          <a:prstGeom prst="rect">
            <a:avLst/>
          </a:prstGeom>
          <a:solidFill>
            <a:schemeClr val="bg1"/>
          </a:solidFill>
          <a:ln w="19050">
            <a:solidFill>
              <a:schemeClr val="tx1"/>
            </a:solidFill>
            <a:prstDash val="solid"/>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350" dirty="0"/>
          </a:p>
        </p:txBody>
      </p:sp>
      <p:sp>
        <p:nvSpPr>
          <p:cNvPr id="23" name="TextBox 22">
            <a:extLst>
              <a:ext uri="{FF2B5EF4-FFF2-40B4-BE49-F238E27FC236}">
                <a16:creationId xmlns:a16="http://schemas.microsoft.com/office/drawing/2014/main" id="{11711F83-C0E9-F043-A3B2-C82366595E7B}"/>
              </a:ext>
            </a:extLst>
          </p:cNvPr>
          <p:cNvSpPr txBox="1"/>
          <p:nvPr/>
        </p:nvSpPr>
        <p:spPr>
          <a:xfrm>
            <a:off x="7431853" y="232119"/>
            <a:ext cx="1563671" cy="1131079"/>
          </a:xfrm>
          <a:prstGeom prst="rect">
            <a:avLst/>
          </a:prstGeom>
          <a:noFill/>
        </p:spPr>
        <p:txBody>
          <a:bodyPr wrap="square" rtlCol="0">
            <a:spAutoFit/>
          </a:bodyPr>
          <a:lstStyle/>
          <a:p>
            <a:pPr algn="ctr"/>
            <a:r>
              <a:rPr lang="en-US" sz="1350" b="1" dirty="0"/>
              <a:t>FOR ADDITIONAL RESOURCES, VISIT THE LENNARD JROTC WEBSITE!</a:t>
            </a:r>
          </a:p>
          <a:p>
            <a:endParaRPr lang="en-US" sz="1350" dirty="0"/>
          </a:p>
        </p:txBody>
      </p:sp>
      <p:sp>
        <p:nvSpPr>
          <p:cNvPr id="3" name="Rectangle 2">
            <a:extLst>
              <a:ext uri="{FF2B5EF4-FFF2-40B4-BE49-F238E27FC236}">
                <a16:creationId xmlns:a16="http://schemas.microsoft.com/office/drawing/2014/main" id="{10C7BFCC-17CE-2841-B3DB-F64AB8F0AFE1}"/>
              </a:ext>
            </a:extLst>
          </p:cNvPr>
          <p:cNvSpPr/>
          <p:nvPr/>
        </p:nvSpPr>
        <p:spPr>
          <a:xfrm>
            <a:off x="3591126" y="105105"/>
            <a:ext cx="3712779" cy="3348314"/>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Rectangle 20">
            <a:extLst>
              <a:ext uri="{FF2B5EF4-FFF2-40B4-BE49-F238E27FC236}">
                <a16:creationId xmlns:a16="http://schemas.microsoft.com/office/drawing/2014/main" id="{E2607BEB-881C-EF40-9676-5641F2F44009}"/>
              </a:ext>
            </a:extLst>
          </p:cNvPr>
          <p:cNvSpPr/>
          <p:nvPr/>
        </p:nvSpPr>
        <p:spPr>
          <a:xfrm>
            <a:off x="89065" y="105104"/>
            <a:ext cx="3442649" cy="6676695"/>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a:extLst>
              <a:ext uri="{FF2B5EF4-FFF2-40B4-BE49-F238E27FC236}">
                <a16:creationId xmlns:a16="http://schemas.microsoft.com/office/drawing/2014/main" id="{DF52C9E8-11EE-454C-9523-FA3D16937EB6}"/>
              </a:ext>
            </a:extLst>
          </p:cNvPr>
          <p:cNvSpPr/>
          <p:nvPr/>
        </p:nvSpPr>
        <p:spPr>
          <a:xfrm>
            <a:off x="3591129" y="3580434"/>
            <a:ext cx="5463801" cy="175122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 name="TextBox 6">
            <a:extLst>
              <a:ext uri="{FF2B5EF4-FFF2-40B4-BE49-F238E27FC236}">
                <a16:creationId xmlns:a16="http://schemas.microsoft.com/office/drawing/2014/main" id="{9E7153C1-5B60-9844-9A61-1092D469B947}"/>
              </a:ext>
            </a:extLst>
          </p:cNvPr>
          <p:cNvSpPr txBox="1"/>
          <p:nvPr/>
        </p:nvSpPr>
        <p:spPr>
          <a:xfrm>
            <a:off x="3679181" y="290671"/>
            <a:ext cx="3712779" cy="553998"/>
          </a:xfrm>
          <a:prstGeom prst="rect">
            <a:avLst/>
          </a:prstGeom>
          <a:noFill/>
        </p:spPr>
        <p:txBody>
          <a:bodyPr wrap="square" rtlCol="0">
            <a:spAutoFit/>
          </a:bodyPr>
          <a:lstStyle/>
          <a:p>
            <a:pPr algn="ctr"/>
            <a:r>
              <a:rPr lang="en-US" sz="1000" b="1" u="sng" dirty="0"/>
              <a:t>STATIONARY DRILL COMMANDS</a:t>
            </a:r>
          </a:p>
          <a:p>
            <a:r>
              <a:rPr lang="en-US" sz="1000" b="1" dirty="0"/>
              <a:t>Explain Preparatory Command &amp; Command of Execution</a:t>
            </a:r>
          </a:p>
          <a:p>
            <a:endParaRPr lang="en-US" sz="1000" dirty="0"/>
          </a:p>
        </p:txBody>
      </p:sp>
      <p:sp>
        <p:nvSpPr>
          <p:cNvPr id="8" name="TextBox 7">
            <a:extLst>
              <a:ext uri="{FF2B5EF4-FFF2-40B4-BE49-F238E27FC236}">
                <a16:creationId xmlns:a16="http://schemas.microsoft.com/office/drawing/2014/main" id="{D6BCBB48-C9EF-DC44-A756-C904DA5E7239}"/>
              </a:ext>
            </a:extLst>
          </p:cNvPr>
          <p:cNvSpPr txBox="1"/>
          <p:nvPr/>
        </p:nvSpPr>
        <p:spPr>
          <a:xfrm>
            <a:off x="3631017" y="705177"/>
            <a:ext cx="3632995" cy="2723823"/>
          </a:xfrm>
          <a:prstGeom prst="rect">
            <a:avLst/>
          </a:prstGeom>
          <a:noFill/>
        </p:spPr>
        <p:txBody>
          <a:bodyPr wrap="square" rtlCol="0">
            <a:spAutoFit/>
          </a:bodyPr>
          <a:lstStyle/>
          <a:p>
            <a:r>
              <a:rPr lang="en-US" sz="900" b="1" dirty="0"/>
              <a:t>				Fall-in </a:t>
            </a:r>
            <a:r>
              <a:rPr lang="en-US" sz="900" dirty="0"/>
              <a:t>(normal interval)</a:t>
            </a:r>
          </a:p>
          <a:p>
            <a:r>
              <a:rPr lang="en-US" sz="900" b="1" dirty="0"/>
              <a:t>				Fall-Out </a:t>
            </a:r>
            <a:r>
              <a:rPr lang="en-US" sz="900" dirty="0"/>
              <a:t>(stay in the area)</a:t>
            </a:r>
          </a:p>
          <a:p>
            <a:r>
              <a:rPr lang="en-US" sz="900" b="1" dirty="0"/>
              <a:t>				Dismissed </a:t>
            </a:r>
            <a:r>
              <a:rPr lang="en-US" sz="900" dirty="0"/>
              <a:t>(leave the area)</a:t>
            </a:r>
          </a:p>
          <a:p>
            <a:r>
              <a:rPr lang="en-US" sz="900" b="1" dirty="0"/>
              <a:t>Company				Attention</a:t>
            </a:r>
          </a:p>
          <a:p>
            <a:r>
              <a:rPr lang="en-US" sz="900" b="1" dirty="0"/>
              <a:t>Parade				Rest </a:t>
            </a:r>
            <a:r>
              <a:rPr lang="en-US" sz="900" dirty="0"/>
              <a:t>(head &amp; eyes forward)</a:t>
            </a:r>
          </a:p>
          <a:p>
            <a:r>
              <a:rPr lang="en-US" sz="900" b="1" dirty="0"/>
              <a:t>Stand At				Ease </a:t>
            </a:r>
            <a:r>
              <a:rPr lang="en-US" sz="900" dirty="0"/>
              <a:t>(head &amp; eyes move)</a:t>
            </a:r>
          </a:p>
          <a:p>
            <a:r>
              <a:rPr lang="en-US" sz="900" dirty="0"/>
              <a:t>				</a:t>
            </a:r>
            <a:r>
              <a:rPr lang="en-US" sz="900" b="1" dirty="0"/>
              <a:t>REST</a:t>
            </a:r>
            <a:r>
              <a:rPr lang="en-US" sz="900" dirty="0"/>
              <a:t>(right foot remains in place)</a:t>
            </a:r>
          </a:p>
          <a:p>
            <a:r>
              <a:rPr lang="en-US" sz="900" b="1" dirty="0"/>
              <a:t>At Normal Interval Dress Right	Dress </a:t>
            </a:r>
            <a:r>
              <a:rPr lang="en-US" sz="900" dirty="0"/>
              <a:t>(full arm length)</a:t>
            </a:r>
          </a:p>
          <a:p>
            <a:r>
              <a:rPr lang="en-US" sz="900" b="1" dirty="0"/>
              <a:t>Ready				Front</a:t>
            </a:r>
          </a:p>
          <a:p>
            <a:r>
              <a:rPr lang="en-US" sz="900" b="1" dirty="0"/>
              <a:t>At Close Interval Dress Right	Dress 	</a:t>
            </a:r>
            <a:r>
              <a:rPr lang="en-US" sz="900" dirty="0"/>
              <a:t>(left hand on hip)</a:t>
            </a:r>
          </a:p>
          <a:p>
            <a:r>
              <a:rPr lang="en-US" sz="900" b="1" dirty="0"/>
              <a:t>Present				Arms</a:t>
            </a:r>
          </a:p>
          <a:p>
            <a:r>
              <a:rPr lang="en-US" sz="900" b="1" dirty="0"/>
              <a:t>Order				Arms</a:t>
            </a:r>
          </a:p>
          <a:p>
            <a:r>
              <a:rPr lang="en-US" sz="900" b="1" dirty="0"/>
              <a:t>Right				Face</a:t>
            </a:r>
          </a:p>
          <a:p>
            <a:r>
              <a:rPr lang="en-US" sz="900" b="1" dirty="0"/>
              <a:t>Left				Face</a:t>
            </a:r>
          </a:p>
          <a:p>
            <a:r>
              <a:rPr lang="en-US" sz="900" b="1" dirty="0"/>
              <a:t>About				Face</a:t>
            </a:r>
          </a:p>
          <a:p>
            <a:r>
              <a:rPr lang="en-US" sz="900" b="1" dirty="0"/>
              <a:t>Half Right			Face</a:t>
            </a:r>
          </a:p>
          <a:p>
            <a:r>
              <a:rPr lang="en-US" sz="900" b="1" dirty="0"/>
              <a:t>Half Left				Face</a:t>
            </a:r>
          </a:p>
          <a:p>
            <a:r>
              <a:rPr lang="en-US" sz="900" b="1" dirty="0"/>
              <a:t># Steps Forward			March	</a:t>
            </a:r>
          </a:p>
          <a:p>
            <a:r>
              <a:rPr lang="en-US" sz="900" b="1" dirty="0"/>
              <a:t># Steps Backward			March</a:t>
            </a:r>
          </a:p>
        </p:txBody>
      </p:sp>
      <p:sp>
        <p:nvSpPr>
          <p:cNvPr id="27" name="TextBox 26">
            <a:extLst>
              <a:ext uri="{FF2B5EF4-FFF2-40B4-BE49-F238E27FC236}">
                <a16:creationId xmlns:a16="http://schemas.microsoft.com/office/drawing/2014/main" id="{7058CE22-5F11-B645-8E03-1ECF6FDC8754}"/>
              </a:ext>
            </a:extLst>
          </p:cNvPr>
          <p:cNvSpPr txBox="1"/>
          <p:nvPr/>
        </p:nvSpPr>
        <p:spPr>
          <a:xfrm>
            <a:off x="148471" y="236043"/>
            <a:ext cx="3314710" cy="276999"/>
          </a:xfrm>
          <a:prstGeom prst="rect">
            <a:avLst/>
          </a:prstGeom>
          <a:noFill/>
        </p:spPr>
        <p:txBody>
          <a:bodyPr wrap="square" rtlCol="0">
            <a:spAutoFit/>
          </a:bodyPr>
          <a:lstStyle/>
          <a:p>
            <a:pPr algn="ctr"/>
            <a:r>
              <a:rPr lang="en-US" sz="1200" b="1" u="sng" dirty="0"/>
              <a:t>LEADERSHIP</a:t>
            </a:r>
          </a:p>
        </p:txBody>
      </p:sp>
      <p:sp>
        <p:nvSpPr>
          <p:cNvPr id="28" name="TextBox 27">
            <a:extLst>
              <a:ext uri="{FF2B5EF4-FFF2-40B4-BE49-F238E27FC236}">
                <a16:creationId xmlns:a16="http://schemas.microsoft.com/office/drawing/2014/main" id="{F50C9AF0-15CF-2242-96CD-5E71B23D4370}"/>
              </a:ext>
            </a:extLst>
          </p:cNvPr>
          <p:cNvSpPr txBox="1"/>
          <p:nvPr/>
        </p:nvSpPr>
        <p:spPr>
          <a:xfrm>
            <a:off x="148470" y="513042"/>
            <a:ext cx="3314710" cy="769441"/>
          </a:xfrm>
          <a:prstGeom prst="rect">
            <a:avLst/>
          </a:prstGeom>
          <a:noFill/>
        </p:spPr>
        <p:txBody>
          <a:bodyPr wrap="square" rtlCol="0">
            <a:spAutoFit/>
          </a:bodyPr>
          <a:lstStyle/>
          <a:p>
            <a:r>
              <a:rPr lang="en-US" sz="1100" b="1" dirty="0"/>
              <a:t>LEADERSHIP DEFINED </a:t>
            </a:r>
            <a:r>
              <a:rPr lang="en-US" sz="1100" dirty="0"/>
              <a:t>– Leadership is influencing people by providing purpose, direction, and motivation while operating to accomplish the mission and improving the organization.</a:t>
            </a:r>
          </a:p>
        </p:txBody>
      </p:sp>
      <p:sp>
        <p:nvSpPr>
          <p:cNvPr id="29" name="TextBox 28">
            <a:extLst>
              <a:ext uri="{FF2B5EF4-FFF2-40B4-BE49-F238E27FC236}">
                <a16:creationId xmlns:a16="http://schemas.microsoft.com/office/drawing/2014/main" id="{DA91CB56-5C79-1C44-ADB8-74115E5FDE00}"/>
              </a:ext>
            </a:extLst>
          </p:cNvPr>
          <p:cNvSpPr txBox="1"/>
          <p:nvPr/>
        </p:nvSpPr>
        <p:spPr>
          <a:xfrm>
            <a:off x="182740" y="1355666"/>
            <a:ext cx="3314710" cy="1015663"/>
          </a:xfrm>
          <a:prstGeom prst="rect">
            <a:avLst/>
          </a:prstGeom>
          <a:noFill/>
        </p:spPr>
        <p:txBody>
          <a:bodyPr wrap="square" rtlCol="0">
            <a:spAutoFit/>
          </a:bodyPr>
          <a:lstStyle/>
          <a:p>
            <a:r>
              <a:rPr lang="en-US" sz="1000" b="1" dirty="0"/>
              <a:t>BE (values) </a:t>
            </a:r>
            <a:r>
              <a:rPr lang="en-US" sz="1000" dirty="0"/>
              <a:t>– This is all about your character as a leader and is foundational to your ability to lead. It gives you the courage to do what is right regardless of the circumstances or the consequences. As part of BE, you should be aware of your personal core values as well as your organization’s values. For the Army, their values are:</a:t>
            </a:r>
          </a:p>
        </p:txBody>
      </p:sp>
      <p:sp>
        <p:nvSpPr>
          <p:cNvPr id="10" name="TextBox 9">
            <a:extLst>
              <a:ext uri="{FF2B5EF4-FFF2-40B4-BE49-F238E27FC236}">
                <a16:creationId xmlns:a16="http://schemas.microsoft.com/office/drawing/2014/main" id="{1AD006C5-2ABE-8B48-AFD5-294DF36696A8}"/>
              </a:ext>
            </a:extLst>
          </p:cNvPr>
          <p:cNvSpPr txBox="1"/>
          <p:nvPr/>
        </p:nvSpPr>
        <p:spPr>
          <a:xfrm>
            <a:off x="226139" y="2442289"/>
            <a:ext cx="3159372" cy="1169551"/>
          </a:xfrm>
          <a:prstGeom prst="rect">
            <a:avLst/>
          </a:prstGeom>
          <a:noFill/>
        </p:spPr>
        <p:txBody>
          <a:bodyPr wrap="square" rtlCol="0">
            <a:spAutoFit/>
          </a:bodyPr>
          <a:lstStyle/>
          <a:p>
            <a:r>
              <a:rPr lang="en-US" sz="1000" b="1" dirty="0"/>
              <a:t>L</a:t>
            </a:r>
            <a:r>
              <a:rPr lang="en-US" sz="1000" dirty="0"/>
              <a:t>oyalty</a:t>
            </a:r>
          </a:p>
          <a:p>
            <a:r>
              <a:rPr lang="en-US" sz="1000" b="1" dirty="0"/>
              <a:t>D</a:t>
            </a:r>
            <a:r>
              <a:rPr lang="en-US" sz="1000" dirty="0"/>
              <a:t>uty</a:t>
            </a:r>
          </a:p>
          <a:p>
            <a:r>
              <a:rPr lang="en-US" sz="1000" b="1" dirty="0"/>
              <a:t>R</a:t>
            </a:r>
            <a:r>
              <a:rPr lang="en-US" sz="1000" dirty="0"/>
              <a:t>espect</a:t>
            </a:r>
          </a:p>
          <a:p>
            <a:r>
              <a:rPr lang="en-US" sz="1000" b="1" dirty="0"/>
              <a:t>S</a:t>
            </a:r>
            <a:r>
              <a:rPr lang="en-US" sz="1000" dirty="0"/>
              <a:t>elfless Service</a:t>
            </a:r>
          </a:p>
          <a:p>
            <a:r>
              <a:rPr lang="en-US" sz="1000" b="1" dirty="0"/>
              <a:t>H</a:t>
            </a:r>
            <a:r>
              <a:rPr lang="en-US" sz="1000" dirty="0"/>
              <a:t>onor</a:t>
            </a:r>
          </a:p>
          <a:p>
            <a:r>
              <a:rPr lang="en-US" sz="1000" b="1" dirty="0"/>
              <a:t>I</a:t>
            </a:r>
            <a:r>
              <a:rPr lang="en-US" sz="1000" dirty="0"/>
              <a:t>ntegrity</a:t>
            </a:r>
          </a:p>
          <a:p>
            <a:r>
              <a:rPr lang="en-US" sz="1000" b="1" dirty="0"/>
              <a:t>P</a:t>
            </a:r>
            <a:r>
              <a:rPr lang="en-US" sz="1000" dirty="0"/>
              <a:t>ersonal Courage</a:t>
            </a:r>
          </a:p>
        </p:txBody>
      </p:sp>
      <p:sp>
        <p:nvSpPr>
          <p:cNvPr id="31" name="TextBox 30">
            <a:extLst>
              <a:ext uri="{FF2B5EF4-FFF2-40B4-BE49-F238E27FC236}">
                <a16:creationId xmlns:a16="http://schemas.microsoft.com/office/drawing/2014/main" id="{632E6705-7936-7346-95D8-66D9BD117547}"/>
              </a:ext>
            </a:extLst>
          </p:cNvPr>
          <p:cNvSpPr txBox="1"/>
          <p:nvPr/>
        </p:nvSpPr>
        <p:spPr>
          <a:xfrm>
            <a:off x="156341" y="4904349"/>
            <a:ext cx="3314710" cy="861774"/>
          </a:xfrm>
          <a:prstGeom prst="rect">
            <a:avLst/>
          </a:prstGeom>
          <a:noFill/>
        </p:spPr>
        <p:txBody>
          <a:bodyPr wrap="square" rtlCol="0">
            <a:spAutoFit/>
          </a:bodyPr>
          <a:lstStyle/>
          <a:p>
            <a:r>
              <a:rPr lang="en-US" sz="1000" b="1" dirty="0"/>
              <a:t>DO (actions)</a:t>
            </a:r>
            <a:r>
              <a:rPr lang="en-US" sz="1000" dirty="0"/>
              <a:t> – Leaders act. They bring together everything they are, everything they believe, and everything they know how to do to provide purpose, direction, and motivation. This involves the following three leader actions:</a:t>
            </a:r>
          </a:p>
          <a:p>
            <a:endParaRPr lang="en-US" sz="1000" dirty="0"/>
          </a:p>
        </p:txBody>
      </p:sp>
      <p:sp>
        <p:nvSpPr>
          <p:cNvPr id="33" name="TextBox 32">
            <a:extLst>
              <a:ext uri="{FF2B5EF4-FFF2-40B4-BE49-F238E27FC236}">
                <a16:creationId xmlns:a16="http://schemas.microsoft.com/office/drawing/2014/main" id="{19826FA6-0D4F-6B4B-804B-8AF5BCE09284}"/>
              </a:ext>
            </a:extLst>
          </p:cNvPr>
          <p:cNvSpPr txBox="1"/>
          <p:nvPr/>
        </p:nvSpPr>
        <p:spPr>
          <a:xfrm>
            <a:off x="136061" y="3665204"/>
            <a:ext cx="3314710" cy="553998"/>
          </a:xfrm>
          <a:prstGeom prst="rect">
            <a:avLst/>
          </a:prstGeom>
          <a:noFill/>
        </p:spPr>
        <p:txBody>
          <a:bodyPr wrap="square" rtlCol="0">
            <a:spAutoFit/>
          </a:bodyPr>
          <a:lstStyle/>
          <a:p>
            <a:r>
              <a:rPr lang="en-US" sz="1000" b="1" dirty="0"/>
              <a:t>KNOW (skills)</a:t>
            </a:r>
            <a:r>
              <a:rPr lang="en-US" sz="1000" dirty="0"/>
              <a:t> – This is about the knowledge and skill sets you need to be a competent as a leader and cover four areas:</a:t>
            </a:r>
          </a:p>
        </p:txBody>
      </p:sp>
      <p:sp>
        <p:nvSpPr>
          <p:cNvPr id="34" name="TextBox 33">
            <a:extLst>
              <a:ext uri="{FF2B5EF4-FFF2-40B4-BE49-F238E27FC236}">
                <a16:creationId xmlns:a16="http://schemas.microsoft.com/office/drawing/2014/main" id="{CDDBBE36-CCB6-DD4B-ABDF-072C56B22671}"/>
              </a:ext>
            </a:extLst>
          </p:cNvPr>
          <p:cNvSpPr txBox="1"/>
          <p:nvPr/>
        </p:nvSpPr>
        <p:spPr>
          <a:xfrm>
            <a:off x="230023" y="4246789"/>
            <a:ext cx="1159292" cy="707886"/>
          </a:xfrm>
          <a:prstGeom prst="rect">
            <a:avLst/>
          </a:prstGeom>
          <a:noFill/>
        </p:spPr>
        <p:txBody>
          <a:bodyPr wrap="none" rtlCol="0">
            <a:spAutoFit/>
          </a:bodyPr>
          <a:lstStyle/>
          <a:p>
            <a:r>
              <a:rPr lang="en-US" sz="1000" dirty="0"/>
              <a:t>Interpersonal skills</a:t>
            </a:r>
          </a:p>
          <a:p>
            <a:r>
              <a:rPr lang="en-US" sz="1000" dirty="0"/>
              <a:t>Conceptual skills</a:t>
            </a:r>
          </a:p>
          <a:p>
            <a:r>
              <a:rPr lang="en-US" sz="1000" dirty="0"/>
              <a:t>Technical skills</a:t>
            </a:r>
          </a:p>
          <a:p>
            <a:r>
              <a:rPr lang="en-US" sz="1000" dirty="0"/>
              <a:t>Tactical skills</a:t>
            </a:r>
          </a:p>
        </p:txBody>
      </p:sp>
      <p:sp>
        <p:nvSpPr>
          <p:cNvPr id="35" name="TextBox 34">
            <a:extLst>
              <a:ext uri="{FF2B5EF4-FFF2-40B4-BE49-F238E27FC236}">
                <a16:creationId xmlns:a16="http://schemas.microsoft.com/office/drawing/2014/main" id="{136A0D99-DEF7-2A4B-BD00-F95B2AE6AFB4}"/>
              </a:ext>
            </a:extLst>
          </p:cNvPr>
          <p:cNvSpPr txBox="1"/>
          <p:nvPr/>
        </p:nvSpPr>
        <p:spPr>
          <a:xfrm>
            <a:off x="226139" y="5641370"/>
            <a:ext cx="1244251" cy="553998"/>
          </a:xfrm>
          <a:prstGeom prst="rect">
            <a:avLst/>
          </a:prstGeom>
          <a:noFill/>
        </p:spPr>
        <p:txBody>
          <a:bodyPr wrap="none" rtlCol="0">
            <a:spAutoFit/>
          </a:bodyPr>
          <a:lstStyle/>
          <a:p>
            <a:r>
              <a:rPr lang="en-US" sz="1000" dirty="0"/>
              <a:t>Planning / Preparing</a:t>
            </a:r>
          </a:p>
          <a:p>
            <a:r>
              <a:rPr lang="en-US" sz="1000" dirty="0"/>
              <a:t>Executing</a:t>
            </a:r>
          </a:p>
          <a:p>
            <a:r>
              <a:rPr lang="en-US" sz="1000" dirty="0"/>
              <a:t>Assessing</a:t>
            </a:r>
          </a:p>
        </p:txBody>
      </p:sp>
      <p:sp>
        <p:nvSpPr>
          <p:cNvPr id="36" name="TextBox 35">
            <a:extLst>
              <a:ext uri="{FF2B5EF4-FFF2-40B4-BE49-F238E27FC236}">
                <a16:creationId xmlns:a16="http://schemas.microsoft.com/office/drawing/2014/main" id="{3FCEF771-BA66-F046-8906-B1715D908EEB}"/>
              </a:ext>
            </a:extLst>
          </p:cNvPr>
          <p:cNvSpPr txBox="1"/>
          <p:nvPr/>
        </p:nvSpPr>
        <p:spPr>
          <a:xfrm>
            <a:off x="3591125" y="3584865"/>
            <a:ext cx="5463805" cy="307777"/>
          </a:xfrm>
          <a:prstGeom prst="rect">
            <a:avLst/>
          </a:prstGeom>
          <a:noFill/>
        </p:spPr>
        <p:txBody>
          <a:bodyPr wrap="square" rtlCol="0">
            <a:spAutoFit/>
          </a:bodyPr>
          <a:lstStyle/>
          <a:p>
            <a:pPr algn="ctr"/>
            <a:r>
              <a:rPr lang="en-US" sz="1400" b="1" u="sng" dirty="0"/>
              <a:t>CHAIN OF COMMAND</a:t>
            </a:r>
          </a:p>
        </p:txBody>
      </p:sp>
      <p:sp>
        <p:nvSpPr>
          <p:cNvPr id="12" name="TextBox 11">
            <a:extLst>
              <a:ext uri="{FF2B5EF4-FFF2-40B4-BE49-F238E27FC236}">
                <a16:creationId xmlns:a16="http://schemas.microsoft.com/office/drawing/2014/main" id="{5E6B09B3-1C3E-BB4E-AB7F-1F6E9144C947}"/>
              </a:ext>
            </a:extLst>
          </p:cNvPr>
          <p:cNvSpPr txBox="1"/>
          <p:nvPr/>
        </p:nvSpPr>
        <p:spPr>
          <a:xfrm>
            <a:off x="3640494" y="4034431"/>
            <a:ext cx="1856598" cy="938719"/>
          </a:xfrm>
          <a:prstGeom prst="rect">
            <a:avLst/>
          </a:prstGeom>
          <a:noFill/>
        </p:spPr>
        <p:txBody>
          <a:bodyPr wrap="none" rtlCol="0">
            <a:spAutoFit/>
          </a:bodyPr>
          <a:lstStyle/>
          <a:p>
            <a:r>
              <a:rPr lang="en-US" sz="1100" b="1" dirty="0"/>
              <a:t>Commander-in-Chief:</a:t>
            </a:r>
          </a:p>
          <a:p>
            <a:r>
              <a:rPr lang="en-US" sz="1100" b="1" dirty="0"/>
              <a:t>Secretary of Defense:</a:t>
            </a:r>
          </a:p>
          <a:p>
            <a:r>
              <a:rPr lang="en-US" sz="1100" b="1" dirty="0"/>
              <a:t>Secretary of the Army:</a:t>
            </a:r>
          </a:p>
          <a:p>
            <a:r>
              <a:rPr lang="en-US" sz="1100" b="1" dirty="0"/>
              <a:t>Chief of Staff of the Army:</a:t>
            </a:r>
          </a:p>
          <a:p>
            <a:r>
              <a:rPr lang="en-US" sz="1100" b="1" dirty="0"/>
              <a:t>Sergeant Major of the Army:</a:t>
            </a:r>
          </a:p>
        </p:txBody>
      </p:sp>
      <p:sp>
        <p:nvSpPr>
          <p:cNvPr id="15" name="TextBox 14">
            <a:extLst>
              <a:ext uri="{FF2B5EF4-FFF2-40B4-BE49-F238E27FC236}">
                <a16:creationId xmlns:a16="http://schemas.microsoft.com/office/drawing/2014/main" id="{6A0B92FA-9FD2-824E-A38C-65F3037E51E4}"/>
              </a:ext>
            </a:extLst>
          </p:cNvPr>
          <p:cNvSpPr txBox="1"/>
          <p:nvPr/>
        </p:nvSpPr>
        <p:spPr>
          <a:xfrm>
            <a:off x="5352367" y="4029072"/>
            <a:ext cx="3751932" cy="938719"/>
          </a:xfrm>
          <a:prstGeom prst="rect">
            <a:avLst/>
          </a:prstGeom>
          <a:noFill/>
        </p:spPr>
        <p:txBody>
          <a:bodyPr wrap="square" rtlCol="0">
            <a:spAutoFit/>
          </a:bodyPr>
          <a:lstStyle/>
          <a:p>
            <a:r>
              <a:rPr lang="en-US" sz="1100" dirty="0"/>
              <a:t>_______________________________________________________________________________________________________________________________________________________________________________________________________________________________________________________________</a:t>
            </a:r>
          </a:p>
        </p:txBody>
      </p:sp>
      <p:sp>
        <p:nvSpPr>
          <p:cNvPr id="4" name="TextBox 3">
            <a:extLst>
              <a:ext uri="{FF2B5EF4-FFF2-40B4-BE49-F238E27FC236}">
                <a16:creationId xmlns:a16="http://schemas.microsoft.com/office/drawing/2014/main" id="{220AE5B2-6586-046E-9DC5-269538745CFB}"/>
              </a:ext>
            </a:extLst>
          </p:cNvPr>
          <p:cNvSpPr txBox="1"/>
          <p:nvPr/>
        </p:nvSpPr>
        <p:spPr>
          <a:xfrm>
            <a:off x="3608125" y="5484659"/>
            <a:ext cx="5463801" cy="707886"/>
          </a:xfrm>
          <a:prstGeom prst="rect">
            <a:avLst/>
          </a:prstGeom>
          <a:noFill/>
          <a:ln w="19050">
            <a:solidFill>
              <a:schemeClr val="tx1"/>
            </a:solidFill>
          </a:ln>
        </p:spPr>
        <p:txBody>
          <a:bodyPr wrap="square" rtlCol="0">
            <a:spAutoFit/>
          </a:bodyPr>
          <a:lstStyle/>
          <a:p>
            <a:r>
              <a:rPr lang="en-US" sz="1000" b="1" dirty="0"/>
              <a:t>The Three Leadership Styles:				Three Types of Leaders:</a:t>
            </a:r>
          </a:p>
          <a:p>
            <a:r>
              <a:rPr lang="en-US" sz="1000" dirty="0"/>
              <a:t>Directing						Autocratic</a:t>
            </a:r>
          </a:p>
          <a:p>
            <a:r>
              <a:rPr lang="en-US" sz="1000" dirty="0"/>
              <a:t>Participative						Democratic</a:t>
            </a:r>
          </a:p>
          <a:p>
            <a:r>
              <a:rPr lang="en-US" sz="1000" dirty="0"/>
              <a:t>Delegating						Laissez-faire</a:t>
            </a:r>
          </a:p>
        </p:txBody>
      </p:sp>
      <p:pic>
        <p:nvPicPr>
          <p:cNvPr id="2" name="Picture 1" descr="A purple and yellow logo&#10;&#10;AI-generated content may be incorrect.">
            <a:extLst>
              <a:ext uri="{FF2B5EF4-FFF2-40B4-BE49-F238E27FC236}">
                <a16:creationId xmlns:a16="http://schemas.microsoft.com/office/drawing/2014/main" id="{C95EFB6D-DD7A-6BA9-7899-96317D051FCD}"/>
              </a:ext>
            </a:extLst>
          </p:cNvPr>
          <p:cNvPicPr>
            <a:picLocks noChangeAspect="1"/>
          </p:cNvPicPr>
          <p:nvPr/>
        </p:nvPicPr>
        <p:blipFill>
          <a:blip r:embed="rId2"/>
          <a:stretch>
            <a:fillRect/>
          </a:stretch>
        </p:blipFill>
        <p:spPr>
          <a:xfrm>
            <a:off x="7546973" y="1663657"/>
            <a:ext cx="1392841" cy="1415343"/>
          </a:xfrm>
          <a:prstGeom prst="rect">
            <a:avLst/>
          </a:prstGeom>
        </p:spPr>
      </p:pic>
    </p:spTree>
    <p:extLst>
      <p:ext uri="{BB962C8B-B14F-4D97-AF65-F5344CB8AC3E}">
        <p14:creationId xmlns:p14="http://schemas.microsoft.com/office/powerpoint/2010/main" val="116759843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ssignmentNotes xmlns="48c8feaa-16c0-4eff-8b0e-f098e0599716" xsi:nil="true"/>
    <lcf76f155ced4ddcb4097134ff3c332f xmlns="48c8feaa-16c0-4eff-8b0e-f098e0599716">
      <Terms xmlns="http://schemas.microsoft.com/office/infopath/2007/PartnerControls"/>
    </lcf76f155ced4ddcb4097134ff3c332f>
    <TaxCatchAll xmlns="512a9cc7-ef6a-45ef-8489-be04f63e1c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1CCD22DED27CE47B5CEC9BFF4D99CD4" ma:contentTypeVersion="20" ma:contentTypeDescription="Create a new document." ma:contentTypeScope="" ma:versionID="be63d5e940aa52057ad5d9323c78e1b2">
  <xsd:schema xmlns:xsd="http://www.w3.org/2001/XMLSchema" xmlns:xs="http://www.w3.org/2001/XMLSchema" xmlns:p="http://schemas.microsoft.com/office/2006/metadata/properties" xmlns:ns2="48c8feaa-16c0-4eff-8b0e-f098e0599716" xmlns:ns3="512a9cc7-ef6a-45ef-8489-be04f63e1c94" targetNamespace="http://schemas.microsoft.com/office/2006/metadata/properties" ma:root="true" ma:fieldsID="fe154db9b52079b8dc994ae87b30a195" ns2:_="" ns3:_="">
    <xsd:import namespace="48c8feaa-16c0-4eff-8b0e-f098e0599716"/>
    <xsd:import namespace="512a9cc7-ef6a-45ef-8489-be04f63e1c9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AssignmentNot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c8feaa-16c0-4eff-8b0e-f098e05997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468e2a5-1267-44e1-890a-1147dd39d49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AssignmentNotes" ma:index="25" nillable="true" ma:displayName="Assignment Notes" ma:description="Formatting may look different previewing, BUT should look fine when printed. Check the print preview!" ma:format="Dropdown" ma:internalName="AssignmentNotes">
      <xsd:simpleType>
        <xsd:restriction base="dms:Text">
          <xsd:maxLength value="255"/>
        </xsd:restriction>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12a9cc7-ef6a-45ef-8489-be04f63e1c9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41bf8ae0-297b-4a2d-9a57-09e1100c929f}" ma:internalName="TaxCatchAll" ma:showField="CatchAllData" ma:web="512a9cc7-ef6a-45ef-8489-be04f63e1c9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6136D7-93E1-4AC7-9206-064C98A1392A}">
  <ds:schemaRefs>
    <ds:schemaRef ds:uri="http://schemas.microsoft.com/office/2006/metadata/properties"/>
    <ds:schemaRef ds:uri="http://schemas.microsoft.com/office/infopath/2007/PartnerControls"/>
    <ds:schemaRef ds:uri="48c8feaa-16c0-4eff-8b0e-f098e0599716"/>
    <ds:schemaRef ds:uri="512a9cc7-ef6a-45ef-8489-be04f63e1c94"/>
  </ds:schemaRefs>
</ds:datastoreItem>
</file>

<file path=customXml/itemProps2.xml><?xml version="1.0" encoding="utf-8"?>
<ds:datastoreItem xmlns:ds="http://schemas.openxmlformats.org/officeDocument/2006/customXml" ds:itemID="{5A8A56C7-BB90-4B96-AEA5-41EE81C1CFEF}">
  <ds:schemaRefs>
    <ds:schemaRef ds:uri="http://schemas.microsoft.com/sharepoint/v3/contenttype/forms"/>
  </ds:schemaRefs>
</ds:datastoreItem>
</file>

<file path=customXml/itemProps3.xml><?xml version="1.0" encoding="utf-8"?>
<ds:datastoreItem xmlns:ds="http://schemas.openxmlformats.org/officeDocument/2006/customXml" ds:itemID="{B735886A-1BB2-4AE5-97DC-62C3114FE8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c8feaa-16c0-4eff-8b0e-f098e0599716"/>
    <ds:schemaRef ds:uri="512a9cc7-ef6a-45ef-8489-be04f63e1c9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205</TotalTime>
  <Words>583</Words>
  <Application>Microsoft Office PowerPoint</Application>
  <PresentationFormat>On-screen Show (4:3)</PresentationFormat>
  <Paragraphs>85</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Arial Black</vt:lpstr>
      <vt:lpstr>Calibri</vt:lpstr>
      <vt:lpstr>Calibri Light</vt:lpstr>
      <vt:lpstr>Wingdings</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WILLIAM BEAN</dc:creator>
  <cp:lastModifiedBy>Jason Mainor</cp:lastModifiedBy>
  <cp:revision>25</cp:revision>
  <cp:lastPrinted>2021-06-03T13:30:59Z</cp:lastPrinted>
  <dcterms:created xsi:type="dcterms:W3CDTF">2021-02-20T03:39:39Z</dcterms:created>
  <dcterms:modified xsi:type="dcterms:W3CDTF">2026-09-21T18:01:05Z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0x010100B1CCD22DED27CE47B5CEC9BFF4D99CD4</vt:lpwstr>
  </property>
  <property fmtid="{D5CDD505-2E9C-101B-9397-08002B2CF9AE}" pid="3" name="MediaServiceImageTags">
    <vt:lpwstr/>
  </property>
</Properties>
</file>