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8" r:id="rId5"/>
    <p:sldId id="257" r:id="rId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8"/>
    <p:restoredTop sz="94694"/>
  </p:normalViewPr>
  <p:slideViewPr>
    <p:cSldViewPr snapToGrid="0" snapToObjects="1">
      <p:cViewPr varScale="1">
        <p:scale>
          <a:sx n="105" d="100"/>
          <a:sy n="105" d="100"/>
        </p:scale>
        <p:origin x="19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Mainor" userId="7819ddf6-ebcb-414a-a9c6-f7cb58083125" providerId="ADAL" clId="{85BC42E4-AB35-41AA-B530-628B7389CCB3}"/>
    <pc:docChg chg="modSld">
      <pc:chgData name="Jason Mainor" userId="7819ddf6-ebcb-414a-a9c6-f7cb58083125" providerId="ADAL" clId="{85BC42E4-AB35-41AA-B530-628B7389CCB3}" dt="2026-09-21T17:59:44.083" v="26" actId="20577"/>
      <pc:docMkLst>
        <pc:docMk/>
      </pc:docMkLst>
      <pc:sldChg chg="modSp mod">
        <pc:chgData name="Jason Mainor" userId="7819ddf6-ebcb-414a-a9c6-f7cb58083125" providerId="ADAL" clId="{85BC42E4-AB35-41AA-B530-628B7389CCB3}" dt="2026-09-21T17:59:44.083" v="26" actId="20577"/>
        <pc:sldMkLst>
          <pc:docMk/>
          <pc:sldMk cId="1481782470" sldId="258"/>
        </pc:sldMkLst>
        <pc:spChg chg="mod">
          <ac:chgData name="Jason Mainor" userId="7819ddf6-ebcb-414a-a9c6-f7cb58083125" providerId="ADAL" clId="{85BC42E4-AB35-41AA-B530-628B7389CCB3}" dt="2026-09-21T17:59:44.083" v="26" actId="20577"/>
          <ac:spMkLst>
            <pc:docMk/>
            <pc:sldMk cId="1481782470" sldId="258"/>
            <ac:spMk id="4" creationId="{548C20AE-B29F-FE41-B1F5-037B5D8590E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073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1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714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84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3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42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28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22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39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5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55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B6477-6363-2646-A8BB-B1FA4C301E1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C7BC2-474D-934A-A6A6-ECFD31B5F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18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8C20AE-B29F-FE41-B1F5-037B5D8590E6}"/>
              </a:ext>
            </a:extLst>
          </p:cNvPr>
          <p:cNvSpPr txBox="1"/>
          <p:nvPr/>
        </p:nvSpPr>
        <p:spPr>
          <a:xfrm>
            <a:off x="365856" y="70625"/>
            <a:ext cx="8582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 Black" panose="020B0604020202020204" pitchFamily="34" charset="0"/>
                <a:cs typeface="Arial Black" panose="020B0604020202020204" pitchFamily="34" charset="0"/>
              </a:rPr>
              <a:t>CORPORAL PROMOTION WORKSHEET (as of 10 AUG 26)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B8C42B-1D46-9844-AB8E-8C30B159B756}"/>
              </a:ext>
            </a:extLst>
          </p:cNvPr>
          <p:cNvSpPr txBox="1"/>
          <p:nvPr/>
        </p:nvSpPr>
        <p:spPr>
          <a:xfrm>
            <a:off x="128653" y="519436"/>
            <a:ext cx="63021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Cadet Name (last, first): ________________________________________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49E31B-91F3-A347-B7FB-7A2A6854FEC4}"/>
              </a:ext>
            </a:extLst>
          </p:cNvPr>
          <p:cNvSpPr txBox="1"/>
          <p:nvPr/>
        </p:nvSpPr>
        <p:spPr>
          <a:xfrm>
            <a:off x="6392058" y="516981"/>
            <a:ext cx="2607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Company: _______________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EF501F-5DD4-8446-838C-C15F428FC61E}"/>
              </a:ext>
            </a:extLst>
          </p:cNvPr>
          <p:cNvSpPr txBox="1"/>
          <p:nvPr/>
        </p:nvSpPr>
        <p:spPr>
          <a:xfrm>
            <a:off x="128653" y="1134502"/>
            <a:ext cx="3684138" cy="3500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Task:</a:t>
            </a:r>
          </a:p>
          <a:p>
            <a:pPr marL="257175" indent="-257175">
              <a:buAutoNum type="arabicPeriod"/>
            </a:pPr>
            <a:r>
              <a:rPr lang="en-US" sz="1600" dirty="0"/>
              <a:t>Recertify E1 to E2 Knowledge</a:t>
            </a:r>
          </a:p>
          <a:p>
            <a:pPr marL="257175" indent="-257175">
              <a:buAutoNum type="arabicPeriod"/>
            </a:pPr>
            <a:r>
              <a:rPr lang="en-US" sz="1600" dirty="0"/>
              <a:t>Recite and Explain 7 Army Values</a:t>
            </a:r>
          </a:p>
          <a:p>
            <a:pPr marL="257175" indent="-257175">
              <a:buAutoNum type="arabicPeriod"/>
            </a:pPr>
            <a:r>
              <a:rPr lang="en-US" sz="1600" dirty="0"/>
              <a:t>Answer LET Knowledge Questions</a:t>
            </a:r>
          </a:p>
          <a:p>
            <a:pPr marL="257175" indent="-257175">
              <a:buAutoNum type="arabicPeriod"/>
            </a:pPr>
            <a:r>
              <a:rPr lang="en-US" sz="1600" dirty="0"/>
              <a:t>Raise/Lower/Fold the U.S. flag and explain its Colors</a:t>
            </a:r>
          </a:p>
          <a:p>
            <a:pPr marL="257175" indent="-257175">
              <a:buAutoNum type="arabicPeriod"/>
            </a:pPr>
            <a:r>
              <a:rPr lang="en-US" sz="1600" dirty="0"/>
              <a:t>Correctly March in a Squad</a:t>
            </a:r>
          </a:p>
          <a:p>
            <a:pPr marL="257175" indent="-257175">
              <a:buAutoNum type="arabicPeriod"/>
            </a:pPr>
            <a:r>
              <a:rPr lang="en-US" sz="1600" dirty="0"/>
              <a:t>Correctly Repeat a Cadence</a:t>
            </a:r>
          </a:p>
          <a:p>
            <a:pPr marL="257175" indent="-257175">
              <a:buAutoNum type="arabicPeriod"/>
            </a:pPr>
            <a:r>
              <a:rPr lang="en-US" sz="1600" dirty="0"/>
              <a:t>Attend 1 BN Out of School Activity</a:t>
            </a:r>
          </a:p>
          <a:p>
            <a:pPr marL="257175" indent="-257175">
              <a:buAutoNum type="arabicPeriod"/>
            </a:pPr>
            <a:r>
              <a:rPr lang="en-US" sz="1600" dirty="0"/>
              <a:t>Demonstrate and Explain Open/Close Ranks</a:t>
            </a:r>
          </a:p>
          <a:p>
            <a:pPr marL="257175" indent="-257175">
              <a:buAutoNum type="arabicPeriod"/>
            </a:pPr>
            <a:r>
              <a:rPr lang="en-US" sz="1600" dirty="0"/>
              <a:t>Recite the Battalion Chain of Command</a:t>
            </a:r>
          </a:p>
          <a:p>
            <a:pPr marL="257175" indent="-257175">
              <a:buAutoNum type="arabicPeriod"/>
            </a:pPr>
            <a:r>
              <a:rPr lang="en-US" sz="1600" dirty="0"/>
              <a:t> All Forms Completed &amp; Turned In</a:t>
            </a:r>
          </a:p>
          <a:p>
            <a:pPr marL="257175" indent="-257175">
              <a:buAutoNum type="arabicPeriod"/>
            </a:pPr>
            <a:endParaRPr lang="en-US" sz="13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CC2388-AE99-1D4C-B7F0-460CEC5C645C}"/>
              </a:ext>
            </a:extLst>
          </p:cNvPr>
          <p:cNvSpPr txBox="1"/>
          <p:nvPr/>
        </p:nvSpPr>
        <p:spPr>
          <a:xfrm>
            <a:off x="4072753" y="1128621"/>
            <a:ext cx="187563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Date Completed:</a:t>
            </a:r>
          </a:p>
          <a:p>
            <a:r>
              <a:rPr lang="en-US" sz="1600" dirty="0"/>
              <a:t>________________</a:t>
            </a:r>
          </a:p>
          <a:p>
            <a:r>
              <a:rPr lang="en-US" sz="1600" dirty="0"/>
              <a:t>________________</a:t>
            </a:r>
          </a:p>
          <a:p>
            <a:r>
              <a:rPr lang="en-US" sz="1600" dirty="0"/>
              <a:t>________________</a:t>
            </a:r>
          </a:p>
          <a:p>
            <a:r>
              <a:rPr lang="en-US" sz="1600" dirty="0"/>
              <a:t>________________</a:t>
            </a:r>
          </a:p>
          <a:p>
            <a:endParaRPr lang="en-US" sz="1600" dirty="0"/>
          </a:p>
          <a:p>
            <a:r>
              <a:rPr lang="en-US" sz="1600" dirty="0"/>
              <a:t>________________</a:t>
            </a:r>
          </a:p>
          <a:p>
            <a:r>
              <a:rPr lang="en-US" sz="1600" dirty="0"/>
              <a:t>________________</a:t>
            </a:r>
          </a:p>
          <a:p>
            <a:r>
              <a:rPr lang="en-US" sz="1600" dirty="0"/>
              <a:t>________________</a:t>
            </a:r>
          </a:p>
          <a:p>
            <a:r>
              <a:rPr lang="en-US" sz="1600" dirty="0"/>
              <a:t>________________</a:t>
            </a:r>
          </a:p>
          <a:p>
            <a:endParaRPr lang="en-US" sz="1600" dirty="0"/>
          </a:p>
          <a:p>
            <a:r>
              <a:rPr lang="en-US" sz="1600" dirty="0"/>
              <a:t>________________</a:t>
            </a:r>
          </a:p>
          <a:p>
            <a:r>
              <a:rPr lang="en-US" sz="1600" dirty="0"/>
              <a:t>________________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4D5E1D-52A1-9947-B22F-09AAA0498026}"/>
              </a:ext>
            </a:extLst>
          </p:cNvPr>
          <p:cNvSpPr txBox="1"/>
          <p:nvPr/>
        </p:nvSpPr>
        <p:spPr>
          <a:xfrm>
            <a:off x="6208350" y="1120352"/>
            <a:ext cx="279153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Certified By (rank &amp; name):</a:t>
            </a:r>
          </a:p>
          <a:p>
            <a:r>
              <a:rPr lang="en-US" sz="1600" dirty="0"/>
              <a:t>____________________________________________________________________________________________________</a:t>
            </a:r>
          </a:p>
          <a:p>
            <a:endParaRPr lang="en-US" sz="1600" dirty="0"/>
          </a:p>
          <a:p>
            <a:r>
              <a:rPr lang="en-US" sz="1600" dirty="0"/>
              <a:t>____________________________________________________________________________________________________</a:t>
            </a:r>
          </a:p>
          <a:p>
            <a:endParaRPr lang="en-US" sz="1600" dirty="0"/>
          </a:p>
          <a:p>
            <a:r>
              <a:rPr lang="en-US" sz="1600" dirty="0"/>
              <a:t>_________________________</a:t>
            </a:r>
          </a:p>
          <a:p>
            <a:r>
              <a:rPr lang="en-US" sz="1600" dirty="0"/>
              <a:t>_________________________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E97945-4BA6-284C-9F59-AF7E08BF368E}"/>
              </a:ext>
            </a:extLst>
          </p:cNvPr>
          <p:cNvSpPr txBox="1"/>
          <p:nvPr/>
        </p:nvSpPr>
        <p:spPr>
          <a:xfrm>
            <a:off x="3142304" y="4383254"/>
            <a:ext cx="3029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1SG:________________________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E85D0E-968F-C64E-91A4-EB706F2EB67E}"/>
              </a:ext>
            </a:extLst>
          </p:cNvPr>
          <p:cNvSpPr txBox="1"/>
          <p:nvPr/>
        </p:nvSpPr>
        <p:spPr>
          <a:xfrm>
            <a:off x="6066948" y="4371780"/>
            <a:ext cx="29466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CDR:_______________________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4AF12F-6CDC-3C44-B12F-812317BC7F5D}"/>
              </a:ext>
            </a:extLst>
          </p:cNvPr>
          <p:cNvSpPr txBox="1"/>
          <p:nvPr/>
        </p:nvSpPr>
        <p:spPr>
          <a:xfrm>
            <a:off x="128653" y="4377765"/>
            <a:ext cx="31341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PSG:_________________________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C580BB-B7B5-784B-9EE0-302E44D9A13D}"/>
              </a:ext>
            </a:extLst>
          </p:cNvPr>
          <p:cNvSpPr txBox="1"/>
          <p:nvPr/>
        </p:nvSpPr>
        <p:spPr>
          <a:xfrm>
            <a:off x="128653" y="4983498"/>
            <a:ext cx="86153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SAI / AI Verifies or Waives the Following:   ______________________________________</a:t>
            </a:r>
          </a:p>
          <a:p>
            <a:pPr marL="214313" indent="-214313">
              <a:buFont typeface="Wingdings" pitchFamily="2" charset="2"/>
              <a:buChar char="q"/>
            </a:pPr>
            <a:r>
              <a:rPr lang="en-US" b="1" dirty="0"/>
              <a:t>Grade of 75% or Higher in JROTC</a:t>
            </a:r>
          </a:p>
          <a:p>
            <a:pPr marL="214313" indent="-214313">
              <a:buFont typeface="Wingdings" pitchFamily="2" charset="2"/>
              <a:buChar char="q"/>
            </a:pPr>
            <a:r>
              <a:rPr lang="en-US" b="1" dirty="0"/>
              <a:t>No ISS/OSS in 9 Week Period</a:t>
            </a:r>
          </a:p>
          <a:p>
            <a:pPr marL="214313" indent="-214313">
              <a:buFont typeface="Wingdings" pitchFamily="2" charset="2"/>
              <a:buChar char="q"/>
            </a:pPr>
            <a:r>
              <a:rPr lang="en-US" b="1" dirty="0"/>
              <a:t>No Missed Uniform Wears in 9 Week Period</a:t>
            </a:r>
          </a:p>
          <a:p>
            <a:pPr marL="214313" indent="-214313">
              <a:buFont typeface="Wingdings" pitchFamily="2" charset="2"/>
              <a:buChar char="q"/>
            </a:pPr>
            <a:r>
              <a:rPr lang="en-US" b="1" dirty="0"/>
              <a:t>No More than 1 Unexcused Absence in 9 Week Period</a:t>
            </a:r>
          </a:p>
          <a:p>
            <a:pPr marL="214313" indent="-214313">
              <a:buFont typeface="Wingdings" pitchFamily="2" charset="2"/>
              <a:buChar char="q"/>
            </a:pPr>
            <a:r>
              <a:rPr lang="en-US" b="1" dirty="0"/>
              <a:t>Teacher’s Endorsement Received with Favorable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1481782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5E98F1-77EF-854F-9DE1-A5AD487D9A71}"/>
              </a:ext>
            </a:extLst>
          </p:cNvPr>
          <p:cNvSpPr/>
          <p:nvPr/>
        </p:nvSpPr>
        <p:spPr>
          <a:xfrm>
            <a:off x="7519532" y="70870"/>
            <a:ext cx="1563671" cy="199376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711F83-C0E9-F043-A3B2-C82366595E7B}"/>
              </a:ext>
            </a:extLst>
          </p:cNvPr>
          <p:cNvSpPr txBox="1"/>
          <p:nvPr/>
        </p:nvSpPr>
        <p:spPr>
          <a:xfrm>
            <a:off x="7509208" y="127058"/>
            <a:ext cx="156367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FOR ADDITIONAL RESOURCES, VISIT THE LENNARD JROTC WEBSITE!</a:t>
            </a:r>
          </a:p>
          <a:p>
            <a:endParaRPr lang="en-US" sz="135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C7BFCC-17CE-2841-B3DB-F64AB8F0AFE1}"/>
              </a:ext>
            </a:extLst>
          </p:cNvPr>
          <p:cNvSpPr/>
          <p:nvPr/>
        </p:nvSpPr>
        <p:spPr>
          <a:xfrm>
            <a:off x="27958" y="5095586"/>
            <a:ext cx="5472219" cy="176925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2F87D8F-2F41-334D-BD71-2A856BB1BF26}"/>
              </a:ext>
            </a:extLst>
          </p:cNvPr>
          <p:cNvSpPr/>
          <p:nvPr/>
        </p:nvSpPr>
        <p:spPr>
          <a:xfrm>
            <a:off x="5593914" y="5095585"/>
            <a:ext cx="3498361" cy="171701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A28556-0471-D747-A8D0-AF6AD53AA212}"/>
              </a:ext>
            </a:extLst>
          </p:cNvPr>
          <p:cNvSpPr txBox="1"/>
          <p:nvPr/>
        </p:nvSpPr>
        <p:spPr>
          <a:xfrm>
            <a:off x="51725" y="5299650"/>
            <a:ext cx="290707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OPEN RANKS</a:t>
            </a:r>
            <a:r>
              <a:rPr lang="en-US" sz="1100" dirty="0"/>
              <a:t>:</a:t>
            </a:r>
          </a:p>
          <a:p>
            <a:pPr lvl="1"/>
            <a:r>
              <a:rPr lang="en-US" sz="1100" dirty="0"/>
              <a:t>1</a:t>
            </a:r>
            <a:r>
              <a:rPr lang="en-US" sz="1100" baseline="30000" dirty="0"/>
              <a:t>st</a:t>
            </a:r>
            <a:r>
              <a:rPr lang="en-US" sz="1100" dirty="0"/>
              <a:t> Squad: 2 Steps Forward</a:t>
            </a:r>
          </a:p>
          <a:p>
            <a:pPr lvl="1"/>
            <a:r>
              <a:rPr lang="en-US" sz="1100" dirty="0"/>
              <a:t>2</a:t>
            </a:r>
            <a:r>
              <a:rPr lang="en-US" sz="1100" baseline="30000" dirty="0"/>
              <a:t>nd</a:t>
            </a:r>
            <a:r>
              <a:rPr lang="en-US" sz="1100" dirty="0"/>
              <a:t> Squad: 1 Step Forward</a:t>
            </a:r>
          </a:p>
          <a:p>
            <a:pPr lvl="1"/>
            <a:r>
              <a:rPr lang="en-US" sz="1100" dirty="0"/>
              <a:t>3</a:t>
            </a:r>
            <a:r>
              <a:rPr lang="en-US" sz="1100" baseline="30000" dirty="0"/>
              <a:t>rd</a:t>
            </a:r>
            <a:r>
              <a:rPr lang="en-US" sz="1100" dirty="0"/>
              <a:t> Squad: Stand Fast</a:t>
            </a:r>
          </a:p>
          <a:p>
            <a:pPr lvl="1"/>
            <a:r>
              <a:rPr lang="en-US" sz="1100" dirty="0"/>
              <a:t>4</a:t>
            </a:r>
            <a:r>
              <a:rPr lang="en-US" sz="1100" baseline="30000" dirty="0"/>
              <a:t>th</a:t>
            </a:r>
            <a:r>
              <a:rPr lang="en-US" sz="1100" dirty="0"/>
              <a:t> Squad: 2 “15 inch” Steps Backward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FCAC17-8C79-034E-AAE0-3B6F479818A2}"/>
              </a:ext>
            </a:extLst>
          </p:cNvPr>
          <p:cNvSpPr txBox="1"/>
          <p:nvPr/>
        </p:nvSpPr>
        <p:spPr>
          <a:xfrm>
            <a:off x="2586367" y="5273147"/>
            <a:ext cx="300754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CLOSE RANKS</a:t>
            </a:r>
            <a:r>
              <a:rPr lang="en-US" sz="1100" dirty="0"/>
              <a:t>:</a:t>
            </a:r>
          </a:p>
          <a:p>
            <a:pPr lvl="1"/>
            <a:r>
              <a:rPr lang="en-US" sz="1100" dirty="0"/>
              <a:t>1</a:t>
            </a:r>
            <a:r>
              <a:rPr lang="en-US" sz="1100" baseline="30000" dirty="0"/>
              <a:t>st</a:t>
            </a:r>
            <a:r>
              <a:rPr lang="en-US" sz="1100" dirty="0"/>
              <a:t> Squad: 4 “15 inch” Steps Backward</a:t>
            </a:r>
          </a:p>
          <a:p>
            <a:pPr lvl="1"/>
            <a:r>
              <a:rPr lang="en-US" sz="1100" dirty="0"/>
              <a:t>2</a:t>
            </a:r>
            <a:r>
              <a:rPr lang="en-US" sz="1100" baseline="30000" dirty="0"/>
              <a:t>nd</a:t>
            </a:r>
            <a:r>
              <a:rPr lang="en-US" sz="1100" dirty="0"/>
              <a:t> Squad: 2 “15 inch” Steps Backward</a:t>
            </a:r>
          </a:p>
          <a:p>
            <a:pPr lvl="1"/>
            <a:r>
              <a:rPr lang="en-US" sz="1100" dirty="0"/>
              <a:t>3</a:t>
            </a:r>
            <a:r>
              <a:rPr lang="en-US" sz="1100" baseline="30000" dirty="0"/>
              <a:t>rd</a:t>
            </a:r>
            <a:r>
              <a:rPr lang="en-US" sz="1100" dirty="0"/>
              <a:t> Squad: Stand Fast</a:t>
            </a:r>
          </a:p>
          <a:p>
            <a:pPr lvl="1"/>
            <a:r>
              <a:rPr lang="en-US" sz="1100" dirty="0"/>
              <a:t>4</a:t>
            </a:r>
            <a:r>
              <a:rPr lang="en-US" sz="1100" baseline="30000" dirty="0"/>
              <a:t>th</a:t>
            </a:r>
            <a:r>
              <a:rPr lang="en-US" sz="1100" dirty="0"/>
              <a:t> Squad: 1 Step Forward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02B7C5E-2714-EE4A-99F7-8C52DA18BFE5}"/>
              </a:ext>
            </a:extLst>
          </p:cNvPr>
          <p:cNvSpPr txBox="1"/>
          <p:nvPr/>
        </p:nvSpPr>
        <p:spPr>
          <a:xfrm>
            <a:off x="5593914" y="5054000"/>
            <a:ext cx="358507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u="sng" dirty="0"/>
              <a:t>Seven Army Values</a:t>
            </a:r>
          </a:p>
          <a:p>
            <a:pPr algn="ctr"/>
            <a:endParaRPr lang="en-US" sz="1000" b="1" u="sng" dirty="0"/>
          </a:p>
          <a:p>
            <a:r>
              <a:rPr lang="en-US" sz="1000" b="1" dirty="0"/>
              <a:t>Loyalty:  </a:t>
            </a:r>
            <a:r>
              <a:rPr lang="en-US" sz="1000" dirty="0"/>
              <a:t>To bear true faith and allegiance to the U.S. constitution…your peers</a:t>
            </a:r>
          </a:p>
          <a:p>
            <a:r>
              <a:rPr lang="en-US" sz="1000" b="1" dirty="0"/>
              <a:t>Duty:  </a:t>
            </a:r>
            <a:r>
              <a:rPr lang="en-US" sz="1000" dirty="0"/>
              <a:t>To fulfill your obligations</a:t>
            </a:r>
          </a:p>
          <a:p>
            <a:r>
              <a:rPr lang="en-US" sz="1000" b="1" dirty="0"/>
              <a:t>Respect:  </a:t>
            </a:r>
            <a:r>
              <a:rPr lang="en-US" sz="1000" dirty="0"/>
              <a:t>To treat others as they should be treated</a:t>
            </a:r>
          </a:p>
          <a:p>
            <a:r>
              <a:rPr lang="en-US" sz="1000" b="1" dirty="0"/>
              <a:t>Selfless Service:  </a:t>
            </a:r>
            <a:r>
              <a:rPr lang="en-US" sz="1000" dirty="0"/>
              <a:t>To put the welfare of the nation…before your own</a:t>
            </a:r>
          </a:p>
          <a:p>
            <a:r>
              <a:rPr lang="en-US" sz="1000" b="1" dirty="0"/>
              <a:t>Honor:  </a:t>
            </a:r>
            <a:r>
              <a:rPr lang="en-US" sz="1000" dirty="0"/>
              <a:t>To live up to all values</a:t>
            </a:r>
          </a:p>
          <a:p>
            <a:r>
              <a:rPr lang="en-US" sz="1000" b="1" dirty="0"/>
              <a:t>Integrity:  </a:t>
            </a:r>
            <a:r>
              <a:rPr lang="en-US" sz="1000" dirty="0"/>
              <a:t>To do what is right, legally and morally</a:t>
            </a:r>
          </a:p>
          <a:p>
            <a:r>
              <a:rPr lang="en-US" sz="1000" b="1" dirty="0"/>
              <a:t>Personal Courage:  </a:t>
            </a:r>
            <a:r>
              <a:rPr lang="en-US" sz="1000" dirty="0"/>
              <a:t>To face fear, danger, or adversity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B7F680-3564-1F48-9545-00A7C0DA6C50}"/>
              </a:ext>
            </a:extLst>
          </p:cNvPr>
          <p:cNvSpPr txBox="1"/>
          <p:nvPr/>
        </p:nvSpPr>
        <p:spPr>
          <a:xfrm>
            <a:off x="0" y="2869050"/>
            <a:ext cx="37127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1. What is the Heimlich Maneuver used for? </a:t>
            </a:r>
            <a:r>
              <a:rPr lang="en-US" sz="800" dirty="0"/>
              <a:t>To clear a blocked airway.</a:t>
            </a:r>
          </a:p>
          <a:p>
            <a:r>
              <a:rPr lang="en-US" sz="800" b="1" dirty="0"/>
              <a:t>2. What is First Aid?</a:t>
            </a:r>
            <a:r>
              <a:rPr lang="en-US" sz="800" dirty="0"/>
              <a:t> Immediate care given to a victim of injury or sudden illness before professional medical help arrives.</a:t>
            </a:r>
          </a:p>
          <a:p>
            <a:r>
              <a:rPr lang="en-US" sz="800" b="1" dirty="0"/>
              <a:t>3. What is the Good Samaritan Law?</a:t>
            </a:r>
            <a:r>
              <a:rPr lang="en-US" sz="800" dirty="0"/>
              <a:t> Laws to protect volunteers from lawsuits if medical complications arise after they have administered first aid.</a:t>
            </a:r>
          </a:p>
          <a:p>
            <a:r>
              <a:rPr lang="en-US" sz="800" b="1" dirty="0"/>
              <a:t>4. What are the five basic colors found on a military map and what do they represent?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C1F9CF-7C00-2243-9065-D4642EAADFAC}"/>
              </a:ext>
            </a:extLst>
          </p:cNvPr>
          <p:cNvSpPr txBox="1"/>
          <p:nvPr/>
        </p:nvSpPr>
        <p:spPr>
          <a:xfrm>
            <a:off x="16598" y="3790302"/>
            <a:ext cx="34185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Blue:		Water</a:t>
            </a:r>
          </a:p>
          <a:p>
            <a:r>
              <a:rPr lang="en-US" sz="800" dirty="0"/>
              <a:t>Green:		Vegetation</a:t>
            </a:r>
          </a:p>
          <a:p>
            <a:r>
              <a:rPr lang="en-US" sz="800" dirty="0"/>
              <a:t>Brown:		Contour, Elevation, and Relief</a:t>
            </a:r>
          </a:p>
          <a:p>
            <a:r>
              <a:rPr lang="en-US" sz="800" dirty="0"/>
              <a:t>Black:		Manmade Objects</a:t>
            </a:r>
          </a:p>
          <a:p>
            <a:r>
              <a:rPr lang="en-US" sz="800" dirty="0"/>
              <a:t>Red:		Other Manmade Objects and Densely Populated areas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A8C726-40E7-6D43-B8DD-3D232EE903A6}"/>
              </a:ext>
            </a:extLst>
          </p:cNvPr>
          <p:cNvSpPr txBox="1"/>
          <p:nvPr/>
        </p:nvSpPr>
        <p:spPr>
          <a:xfrm>
            <a:off x="3794509" y="20627"/>
            <a:ext cx="383199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5. What instrument would you use to determine a magnetic azimuth? </a:t>
            </a:r>
            <a:r>
              <a:rPr lang="en-US" sz="800" dirty="0"/>
              <a:t>Compass</a:t>
            </a:r>
          </a:p>
          <a:p>
            <a:r>
              <a:rPr lang="en-US" sz="800" b="1" dirty="0"/>
              <a:t>6. What instrument would you use to determine a grid azimuth on a map? </a:t>
            </a:r>
            <a:r>
              <a:rPr lang="en-US" sz="800" dirty="0"/>
              <a:t>Protractor</a:t>
            </a:r>
          </a:p>
          <a:p>
            <a:r>
              <a:rPr lang="en-US" sz="800" b="1" dirty="0"/>
              <a:t>7. What are the 5 major terrain features? </a:t>
            </a:r>
            <a:r>
              <a:rPr lang="en-US" sz="800" dirty="0"/>
              <a:t>Hill, Ridge, Saddle, Valley, Depression</a:t>
            </a:r>
          </a:p>
          <a:p>
            <a:r>
              <a:rPr lang="en-US" sz="800" b="1" dirty="0"/>
              <a:t>8. How many inches are in a normal step in marching? </a:t>
            </a:r>
            <a:r>
              <a:rPr lang="en-US" sz="800" dirty="0"/>
              <a:t>30 inches</a:t>
            </a:r>
          </a:p>
          <a:p>
            <a:r>
              <a:rPr lang="en-US" sz="800" b="1" dirty="0"/>
              <a:t>9. Which foot can you give the command halt on? </a:t>
            </a:r>
            <a:r>
              <a:rPr lang="en-US" sz="800" dirty="0"/>
              <a:t>Either foot</a:t>
            </a:r>
          </a:p>
          <a:p>
            <a:r>
              <a:rPr lang="en-US" sz="800" b="1" dirty="0"/>
              <a:t>10. What position are you allowed to speak while in formation? </a:t>
            </a:r>
            <a:r>
              <a:rPr lang="en-US" sz="800" dirty="0"/>
              <a:t>The position of “REST”</a:t>
            </a:r>
          </a:p>
          <a:p>
            <a:r>
              <a:rPr lang="en-US" sz="800" b="1" dirty="0"/>
              <a:t>11. Who were the primary antagonists during World War II (who did the U.S. and its allies fight)?</a:t>
            </a:r>
          </a:p>
          <a:p>
            <a:r>
              <a:rPr lang="en-US" sz="800" dirty="0"/>
              <a:t>Germany, Italy, and Japan</a:t>
            </a:r>
          </a:p>
          <a:p>
            <a:r>
              <a:rPr lang="en-US" sz="800" b="1" dirty="0"/>
              <a:t>12. What happened on 7 December 1941 in Hawaii? </a:t>
            </a:r>
            <a:r>
              <a:rPr lang="en-US" sz="800" dirty="0"/>
              <a:t>The Japanese attacked Pearl Harbor</a:t>
            </a:r>
          </a:p>
          <a:p>
            <a:r>
              <a:rPr lang="en-US" sz="800" b="1" dirty="0"/>
              <a:t>13. Who was the Commander of the Revolutionary Army? </a:t>
            </a:r>
            <a:r>
              <a:rPr lang="en-US" sz="800" dirty="0"/>
              <a:t>George Washington</a:t>
            </a:r>
          </a:p>
          <a:p>
            <a:r>
              <a:rPr lang="en-US" sz="800" b="1" dirty="0"/>
              <a:t>14. What war was fought during the 1960’s and 1970’s? </a:t>
            </a:r>
            <a:r>
              <a:rPr lang="en-US" sz="800" dirty="0"/>
              <a:t>The Vietnam War</a:t>
            </a:r>
          </a:p>
          <a:p>
            <a:r>
              <a:rPr lang="en-US" sz="800" b="1" dirty="0"/>
              <a:t>15. What are the first 10 Amendments to the U.S. Constitution known as? </a:t>
            </a:r>
            <a:r>
              <a:rPr lang="en-US" sz="800" dirty="0"/>
              <a:t>The Bill of Rights</a:t>
            </a:r>
          </a:p>
          <a:p>
            <a:r>
              <a:rPr lang="en-US" sz="800" b="1" dirty="0"/>
              <a:t>16. Which Amendment grants the “Freedom of Speech”? </a:t>
            </a:r>
            <a:r>
              <a:rPr lang="en-US" sz="800" dirty="0"/>
              <a:t>The First Amendment</a:t>
            </a:r>
          </a:p>
          <a:p>
            <a:r>
              <a:rPr lang="en-US" sz="800" b="1" dirty="0"/>
              <a:t>17. What age is a U.S. Citizen first allowed to vote? </a:t>
            </a:r>
            <a:r>
              <a:rPr lang="en-US" sz="800" dirty="0"/>
              <a:t>18 years old</a:t>
            </a:r>
          </a:p>
          <a:p>
            <a:r>
              <a:rPr lang="en-US" sz="800" b="1" dirty="0"/>
              <a:t>18. What are the two primary political parties? </a:t>
            </a:r>
            <a:r>
              <a:rPr lang="en-US" sz="800" dirty="0"/>
              <a:t>The Republican Party and the Democratic Party</a:t>
            </a:r>
          </a:p>
          <a:p>
            <a:r>
              <a:rPr lang="en-US" sz="800" b="1" dirty="0"/>
              <a:t>19. What happened in New York City and Washington DC on 11 September 2001? </a:t>
            </a:r>
            <a:r>
              <a:rPr lang="en-US" sz="800" dirty="0"/>
              <a:t>Terrorists attacked the World Trade Center and the Pentagon.</a:t>
            </a:r>
          </a:p>
          <a:p>
            <a:r>
              <a:rPr lang="en-US" sz="800" b="1" dirty="0"/>
              <a:t>20. Which country did the U.S. attack initially in the “War on Terrorism”? </a:t>
            </a:r>
            <a:r>
              <a:rPr lang="en-US" sz="800" dirty="0"/>
              <a:t>Afghanistan</a:t>
            </a:r>
          </a:p>
          <a:p>
            <a:r>
              <a:rPr lang="en-US" sz="800" b="1" dirty="0"/>
              <a:t>21. What military operation was initiated on 21 March 2003?</a:t>
            </a:r>
            <a:r>
              <a:rPr lang="en-US" sz="800" dirty="0"/>
              <a:t> Operation Iraqi Freedom</a:t>
            </a:r>
          </a:p>
          <a:p>
            <a:r>
              <a:rPr lang="en-US" sz="800" b="1" dirty="0"/>
              <a:t>22. Who wrote </a:t>
            </a:r>
            <a:r>
              <a:rPr lang="en-US" sz="800" b="1"/>
              <a:t>the Star-Spangled </a:t>
            </a:r>
            <a:r>
              <a:rPr lang="en-US" sz="800" b="1" dirty="0"/>
              <a:t>Banner? </a:t>
            </a:r>
            <a:r>
              <a:rPr lang="en-US" sz="800" dirty="0"/>
              <a:t>Francis Scott Key</a:t>
            </a:r>
          </a:p>
          <a:p>
            <a:r>
              <a:rPr lang="en-US" sz="800" b="1" dirty="0"/>
              <a:t>23. What are the three types of flags? </a:t>
            </a:r>
            <a:r>
              <a:rPr lang="en-US" sz="800" dirty="0"/>
              <a:t>Storm, Post, and Garrison.</a:t>
            </a:r>
          </a:p>
          <a:p>
            <a:r>
              <a:rPr lang="en-US" sz="800" b="1" dirty="0"/>
              <a:t>24. What are the steps to the 4-Phase Lesson Plan? </a:t>
            </a:r>
            <a:r>
              <a:rPr lang="en-US" sz="800" dirty="0"/>
              <a:t>Inquire, Gather, Process, Apply</a:t>
            </a:r>
          </a:p>
          <a:p>
            <a:r>
              <a:rPr lang="en-US" sz="800" b="1" dirty="0"/>
              <a:t>25. Identify two Thinking Maps:  </a:t>
            </a:r>
            <a:r>
              <a:rPr lang="en-US" sz="800" dirty="0"/>
              <a:t>Brace Map, Bridge Map, Bubble Map, Circle Map, Double Bubble Map, Flow Map, Multi Flow Map, and Tree Map.</a:t>
            </a:r>
          </a:p>
          <a:p>
            <a:r>
              <a:rPr lang="en-US" sz="800" b="1" dirty="0"/>
              <a:t>26. What is the equation for Service Learning? </a:t>
            </a:r>
          </a:p>
          <a:p>
            <a:r>
              <a:rPr lang="en-US" sz="800" dirty="0"/>
              <a:t>Orientation &amp; Training + Meaningful Service + Structured Reflection = Service Learning</a:t>
            </a:r>
          </a:p>
          <a:p>
            <a:r>
              <a:rPr lang="en-US" sz="800" b="1" dirty="0"/>
              <a:t>27. What are the four Winning Colors and what do they each represent?</a:t>
            </a:r>
          </a:p>
          <a:p>
            <a:r>
              <a:rPr lang="en-US" sz="800" dirty="0"/>
              <a:t>Brown		Builder</a:t>
            </a:r>
          </a:p>
          <a:p>
            <a:r>
              <a:rPr lang="en-US" sz="800" dirty="0"/>
              <a:t>Red		Adventurer</a:t>
            </a:r>
          </a:p>
          <a:p>
            <a:r>
              <a:rPr lang="en-US" sz="800" dirty="0"/>
              <a:t>Blue		Relater</a:t>
            </a:r>
          </a:p>
          <a:p>
            <a:r>
              <a:rPr lang="en-US" sz="800" dirty="0"/>
              <a:t>Green		Planner</a:t>
            </a:r>
          </a:p>
          <a:p>
            <a:r>
              <a:rPr lang="en-US" sz="800" b="1" dirty="0"/>
              <a:t>28. What are the Winning Colors used for? </a:t>
            </a:r>
            <a:r>
              <a:rPr lang="en-US" sz="800" dirty="0"/>
              <a:t>Determine strengths and potential weaknesses and how to conduct meetings and to capitalize on Strengths and Weaknesses of individuals in group planning.</a:t>
            </a:r>
          </a:p>
          <a:p>
            <a:endParaRPr lang="en-US" sz="800" dirty="0"/>
          </a:p>
          <a:p>
            <a:endParaRPr lang="en-US" sz="800" b="1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2166752-5339-403B-80DB-A7D77950DFF9}"/>
              </a:ext>
            </a:extLst>
          </p:cNvPr>
          <p:cNvSpPr/>
          <p:nvPr/>
        </p:nvSpPr>
        <p:spPr>
          <a:xfrm>
            <a:off x="7519531" y="2155883"/>
            <a:ext cx="1572745" cy="289811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9F882A-A947-463C-8FAC-93165A832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7539" y="2212549"/>
            <a:ext cx="1427654" cy="78362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D50749E-8A39-4687-9C03-E723F2BF2F92}"/>
              </a:ext>
            </a:extLst>
          </p:cNvPr>
          <p:cNvSpPr txBox="1"/>
          <p:nvPr/>
        </p:nvSpPr>
        <p:spPr>
          <a:xfrm>
            <a:off x="7519532" y="3022675"/>
            <a:ext cx="1511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RED: </a:t>
            </a:r>
            <a:r>
              <a:rPr lang="en-US" sz="1400" dirty="0"/>
              <a:t>Hardiness and Valor</a:t>
            </a:r>
          </a:p>
          <a:p>
            <a:endParaRPr lang="en-US" sz="1400" dirty="0"/>
          </a:p>
          <a:p>
            <a:r>
              <a:rPr lang="en-US" sz="1400" b="1" dirty="0"/>
              <a:t>WHITE: </a:t>
            </a:r>
            <a:r>
              <a:rPr lang="en-US" sz="1400" dirty="0"/>
              <a:t>Purity and Innocence</a:t>
            </a:r>
          </a:p>
          <a:p>
            <a:br>
              <a:rPr lang="en-US" sz="1400" dirty="0"/>
            </a:br>
            <a:r>
              <a:rPr lang="en-US" sz="1400" b="1" dirty="0"/>
              <a:t>BLUE: </a:t>
            </a:r>
            <a:r>
              <a:rPr lang="en-US" sz="1400" dirty="0"/>
              <a:t>Vigilance, Perseverance, and Justice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8C0CD5-BB00-C73A-03FD-EB302C3E5E8D}"/>
              </a:ext>
            </a:extLst>
          </p:cNvPr>
          <p:cNvSpPr txBox="1"/>
          <p:nvPr/>
        </p:nvSpPr>
        <p:spPr>
          <a:xfrm>
            <a:off x="0" y="16233"/>
            <a:ext cx="3794509" cy="240065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               </a:t>
            </a:r>
            <a:r>
              <a:rPr lang="en-US" sz="1400" b="1" u="sng" dirty="0"/>
              <a:t>JROTC Cadet Chain of Command</a:t>
            </a:r>
          </a:p>
          <a:p>
            <a:br>
              <a:rPr lang="en-US" sz="1000" dirty="0"/>
            </a:br>
            <a:r>
              <a:rPr lang="en-US" sz="900" dirty="0"/>
              <a:t>Battalion Commander:                            ________________________________________________</a:t>
            </a:r>
          </a:p>
          <a:p>
            <a:r>
              <a:rPr lang="en-US" sz="900" dirty="0"/>
              <a:t>Battalion Executive Officer:                   ________________________________________________</a:t>
            </a:r>
          </a:p>
          <a:p>
            <a:r>
              <a:rPr lang="en-US" sz="900" dirty="0"/>
              <a:t>Battalion Command Sergeant Major:   ________________________________________________</a:t>
            </a:r>
          </a:p>
          <a:p>
            <a:r>
              <a:rPr lang="en-US" sz="900" dirty="0"/>
              <a:t>Personnel Officer, S1:                             ________________________________________________</a:t>
            </a:r>
          </a:p>
          <a:p>
            <a:r>
              <a:rPr lang="en-US" sz="900" dirty="0"/>
              <a:t>Operations &amp; Training Officer, S3:        ________________________________________________</a:t>
            </a:r>
          </a:p>
          <a:p>
            <a:r>
              <a:rPr lang="en-US" sz="900" dirty="0"/>
              <a:t>Logistics Officer, S4:                                ________________________________________________</a:t>
            </a:r>
          </a:p>
          <a:p>
            <a:r>
              <a:rPr lang="en-US" sz="900" dirty="0"/>
              <a:t>Information Technology Officer, S6     ________________________________________________</a:t>
            </a:r>
          </a:p>
        </p:txBody>
      </p:sp>
      <p:pic>
        <p:nvPicPr>
          <p:cNvPr id="5" name="Picture 4" descr="A purple and yellow logo&#10;&#10;AI-generated content may be incorrect.">
            <a:extLst>
              <a:ext uri="{FF2B5EF4-FFF2-40B4-BE49-F238E27FC236}">
                <a16:creationId xmlns:a16="http://schemas.microsoft.com/office/drawing/2014/main" id="{B5EB7904-E179-EFDE-B222-3CD0E7CD4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081" y="1299722"/>
            <a:ext cx="679923" cy="71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98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ssignmentNotes xmlns="48c8feaa-16c0-4eff-8b0e-f098e0599716" xsi:nil="true"/>
    <lcf76f155ced4ddcb4097134ff3c332f xmlns="48c8feaa-16c0-4eff-8b0e-f098e0599716">
      <Terms xmlns="http://schemas.microsoft.com/office/infopath/2007/PartnerControls"/>
    </lcf76f155ced4ddcb4097134ff3c332f>
    <TaxCatchAll xmlns="512a9cc7-ef6a-45ef-8489-be04f63e1c9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CCD22DED27CE47B5CEC9BFF4D99CD4" ma:contentTypeVersion="20" ma:contentTypeDescription="Create a new document." ma:contentTypeScope="" ma:versionID="be63d5e940aa52057ad5d9323c78e1b2">
  <xsd:schema xmlns:xsd="http://www.w3.org/2001/XMLSchema" xmlns:xs="http://www.w3.org/2001/XMLSchema" xmlns:p="http://schemas.microsoft.com/office/2006/metadata/properties" xmlns:ns2="48c8feaa-16c0-4eff-8b0e-f098e0599716" xmlns:ns3="512a9cc7-ef6a-45ef-8489-be04f63e1c94" targetNamespace="http://schemas.microsoft.com/office/2006/metadata/properties" ma:root="true" ma:fieldsID="fe154db9b52079b8dc994ae87b30a195" ns2:_="" ns3:_="">
    <xsd:import namespace="48c8feaa-16c0-4eff-8b0e-f098e0599716"/>
    <xsd:import namespace="512a9cc7-ef6a-45ef-8489-be04f63e1c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AssignmentNot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c8feaa-16c0-4eff-8b0e-f098e05997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468e2a5-1267-44e1-890a-1147dd39d4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ssignmentNotes" ma:index="25" nillable="true" ma:displayName="Assignment Notes" ma:description="Formatting may look different previewing, BUT should look fine when printed. Check the print preview!" ma:format="Dropdown" ma:internalName="AssignmentNotes">
      <xsd:simpleType>
        <xsd:restriction base="dms:Text">
          <xsd:maxLength value="255"/>
        </xsd:restriction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2a9cc7-ef6a-45ef-8489-be04f63e1c9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1bf8ae0-297b-4a2d-9a57-09e1100c929f}" ma:internalName="TaxCatchAll" ma:showField="CatchAllData" ma:web="512a9cc7-ef6a-45ef-8489-be04f63e1c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E00BC1-2D88-4754-B9CC-44F52B87B6DE}">
  <ds:schemaRefs>
    <ds:schemaRef ds:uri="http://schemas.microsoft.com/office/infopath/2007/PartnerControls"/>
    <ds:schemaRef ds:uri="http://www.w3.org/XML/1998/namespace"/>
    <ds:schemaRef ds:uri="48c8feaa-16c0-4eff-8b0e-f098e0599716"/>
    <ds:schemaRef ds:uri="http://schemas.microsoft.com/office/2006/documentManagement/types"/>
    <ds:schemaRef ds:uri="http://schemas.openxmlformats.org/package/2006/metadata/core-properties"/>
    <ds:schemaRef ds:uri="512a9cc7-ef6a-45ef-8489-be04f63e1c94"/>
    <ds:schemaRef ds:uri="http://purl.org/dc/terms/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01899A0-FE39-4707-9415-3F46574D82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A139F8-095F-4A15-BB18-CF28772033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c8feaa-16c0-4eff-8b0e-f098e0599716"/>
    <ds:schemaRef ds:uri="512a9cc7-ef6a-45ef-8489-be04f63e1c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</TotalTime>
  <Words>985</Words>
  <Application>Microsoft Office PowerPoint</Application>
  <PresentationFormat>On-screen Show (4:3)</PresentationFormat>
  <Paragraphs>114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BEAN</dc:creator>
  <cp:lastModifiedBy>Jason Mainor</cp:lastModifiedBy>
  <cp:revision>20</cp:revision>
  <cp:lastPrinted>2026-08-11T14:39:26Z</cp:lastPrinted>
  <dcterms:created xsi:type="dcterms:W3CDTF">2021-02-20T03:39:39Z</dcterms:created>
  <dcterms:modified xsi:type="dcterms:W3CDTF">2026-09-21T17:59:50Z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0x010100B1CCD22DED27CE47B5CEC9BFF4D99CD4</vt:lpwstr>
  </property>
  <property fmtid="{D5CDD505-2E9C-101B-9397-08002B2CF9AE}" pid="3" name="MediaServiceImageTags">
    <vt:lpwstr/>
  </property>
</Properties>
</file>