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7"/>
  </p:notesMasterIdLst>
  <p:sldIdLst>
    <p:sldId id="258" r:id="rId5"/>
    <p:sldId id="257" r:id="rId6"/>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55"/>
    <p:restoredTop sz="94694"/>
  </p:normalViewPr>
  <p:slideViewPr>
    <p:cSldViewPr snapToGrid="0" snapToObjects="1">
      <p:cViewPr varScale="1">
        <p:scale>
          <a:sx n="105" d="100"/>
          <a:sy n="105" d="100"/>
        </p:scale>
        <p:origin x="168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son Mainor" userId="7819ddf6-ebcb-414a-a9c6-f7cb58083125" providerId="ADAL" clId="{85BC42E4-AB35-41AA-B530-628B7389CCB3}"/>
    <pc:docChg chg="modSld">
      <pc:chgData name="Jason Mainor" userId="7819ddf6-ebcb-414a-a9c6-f7cb58083125" providerId="ADAL" clId="{85BC42E4-AB35-41AA-B530-628B7389CCB3}" dt="2026-09-21T18:03:19.532" v="9" actId="20577"/>
      <pc:docMkLst>
        <pc:docMk/>
      </pc:docMkLst>
      <pc:sldChg chg="modSp mod">
        <pc:chgData name="Jason Mainor" userId="7819ddf6-ebcb-414a-a9c6-f7cb58083125" providerId="ADAL" clId="{85BC42E4-AB35-41AA-B530-628B7389CCB3}" dt="2026-09-21T18:03:19.532" v="9" actId="20577"/>
        <pc:sldMkLst>
          <pc:docMk/>
          <pc:sldMk cId="2680918797" sldId="258"/>
        </pc:sldMkLst>
        <pc:spChg chg="mod">
          <ac:chgData name="Jason Mainor" userId="7819ddf6-ebcb-414a-a9c6-f7cb58083125" providerId="ADAL" clId="{85BC42E4-AB35-41AA-B530-628B7389CCB3}" dt="2026-09-21T18:03:19.532" v="9" actId="20577"/>
          <ac:spMkLst>
            <pc:docMk/>
            <pc:sldMk cId="2680918797" sldId="258"/>
            <ac:spMk id="4" creationId="{548C20AE-B29F-FE41-B1F5-037B5D8590E6}"/>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77225D3-7FAD-A84D-B319-9159EFDF2A0E}" type="datetimeFigureOut">
              <a:rPr lang="en-US" smtClean="0"/>
              <a:t>9/21/2026</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07583CB-D003-2042-B9AE-BFB7FBC05AE0}" type="slidenum">
              <a:rPr lang="en-US" smtClean="0"/>
              <a:t>‹#›</a:t>
            </a:fld>
            <a:endParaRPr lang="en-US"/>
          </a:p>
        </p:txBody>
      </p:sp>
    </p:spTree>
    <p:extLst>
      <p:ext uri="{BB962C8B-B14F-4D97-AF65-F5344CB8AC3E}">
        <p14:creationId xmlns:p14="http://schemas.microsoft.com/office/powerpoint/2010/main" val="3671729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7583CB-D003-2042-B9AE-BFB7FBC05AE0}" type="slidenum">
              <a:rPr lang="en-US" smtClean="0"/>
              <a:t>2</a:t>
            </a:fld>
            <a:endParaRPr lang="en-US"/>
          </a:p>
        </p:txBody>
      </p:sp>
    </p:spTree>
    <p:extLst>
      <p:ext uri="{BB962C8B-B14F-4D97-AF65-F5344CB8AC3E}">
        <p14:creationId xmlns:p14="http://schemas.microsoft.com/office/powerpoint/2010/main" val="36949693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B9B6477-6363-2646-A8BB-B1FA4C301E19}"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3946572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9B6477-6363-2646-A8BB-B1FA4C301E19}"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3179836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B9B6477-6363-2646-A8BB-B1FA4C301E19}"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1902657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B9B6477-6363-2646-A8BB-B1FA4C301E19}"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329361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B9B6477-6363-2646-A8BB-B1FA4C301E19}" type="datetimeFigureOut">
              <a:rPr lang="en-US" smtClean="0"/>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2070446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B9B6477-6363-2646-A8BB-B1FA4C301E19}" type="datetimeFigureOut">
              <a:rPr lang="en-US" smtClean="0"/>
              <a:t>9/21/2026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200140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B9B6477-6363-2646-A8BB-B1FA4C301E19}" type="datetimeFigureOut">
              <a:rPr lang="en-US" smtClean="0"/>
              <a:t>9/21/2026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34514635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B9B6477-6363-2646-A8BB-B1FA4C301E19}"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4060377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B9B6477-6363-2646-A8BB-B1FA4C301E19}"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881546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9B6477-6363-2646-A8BB-B1FA4C301E19}"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480211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B9B6477-6363-2646-A8BB-B1FA4C301E19}"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CC7BC2-474D-934A-A6A6-ECFD31B5F6A4}" type="slidenum">
              <a:rPr lang="en-US" smtClean="0"/>
              <a:t>‹#›</a:t>
            </a:fld>
            <a:endParaRPr lang="en-US"/>
          </a:p>
        </p:txBody>
      </p:sp>
    </p:spTree>
    <p:extLst>
      <p:ext uri="{BB962C8B-B14F-4D97-AF65-F5344CB8AC3E}">
        <p14:creationId xmlns:p14="http://schemas.microsoft.com/office/powerpoint/2010/main" val="2480940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9B6477-6363-2646-A8BB-B1FA4C301E19}" type="datetimeFigureOut">
              <a:rPr lang="en-US" smtClean="0"/>
              <a:t>9/21/2026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CC7BC2-474D-934A-A6A6-ECFD31B5F6A4}" type="slidenum">
              <a:rPr lang="en-US" smtClean="0"/>
              <a:t>‹#›</a:t>
            </a:fld>
            <a:endParaRPr lang="en-US"/>
          </a:p>
        </p:txBody>
      </p:sp>
    </p:spTree>
    <p:extLst>
      <p:ext uri="{BB962C8B-B14F-4D97-AF65-F5344CB8AC3E}">
        <p14:creationId xmlns:p14="http://schemas.microsoft.com/office/powerpoint/2010/main" val="3751400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48C20AE-B29F-FE41-B1F5-037B5D8590E6}"/>
              </a:ext>
            </a:extLst>
          </p:cNvPr>
          <p:cNvSpPr txBox="1"/>
          <p:nvPr/>
        </p:nvSpPr>
        <p:spPr>
          <a:xfrm>
            <a:off x="365856" y="70625"/>
            <a:ext cx="8582891" cy="369332"/>
          </a:xfrm>
          <a:prstGeom prst="rect">
            <a:avLst/>
          </a:prstGeom>
          <a:noFill/>
        </p:spPr>
        <p:txBody>
          <a:bodyPr wrap="square" rtlCol="0">
            <a:spAutoFit/>
          </a:bodyPr>
          <a:lstStyle/>
          <a:p>
            <a:pPr algn="ctr"/>
            <a:r>
              <a:rPr lang="en-US" b="1" dirty="0">
                <a:latin typeface="Arial Black" panose="020B0604020202020204" pitchFamily="34" charset="0"/>
                <a:cs typeface="Arial Black" panose="020B0604020202020204" pitchFamily="34" charset="0"/>
              </a:rPr>
              <a:t>SFC PROMOTION WORKSHEET (as of 10 AUG 26)</a:t>
            </a:r>
          </a:p>
        </p:txBody>
      </p:sp>
      <p:sp>
        <p:nvSpPr>
          <p:cNvPr id="5" name="TextBox 4">
            <a:extLst>
              <a:ext uri="{FF2B5EF4-FFF2-40B4-BE49-F238E27FC236}">
                <a16:creationId xmlns:a16="http://schemas.microsoft.com/office/drawing/2014/main" id="{B8B8C42B-1D46-9844-AB8E-8C30B159B756}"/>
              </a:ext>
            </a:extLst>
          </p:cNvPr>
          <p:cNvSpPr txBox="1"/>
          <p:nvPr/>
        </p:nvSpPr>
        <p:spPr>
          <a:xfrm>
            <a:off x="128653" y="519436"/>
            <a:ext cx="6302110" cy="338554"/>
          </a:xfrm>
          <a:prstGeom prst="rect">
            <a:avLst/>
          </a:prstGeom>
          <a:noFill/>
        </p:spPr>
        <p:txBody>
          <a:bodyPr wrap="none" rtlCol="0">
            <a:spAutoFit/>
          </a:bodyPr>
          <a:lstStyle/>
          <a:p>
            <a:r>
              <a:rPr lang="en-US" sz="1600" dirty="0"/>
              <a:t>Cadet Name (last, first): ________________________________________</a:t>
            </a:r>
          </a:p>
        </p:txBody>
      </p:sp>
      <p:sp>
        <p:nvSpPr>
          <p:cNvPr id="6" name="TextBox 5">
            <a:extLst>
              <a:ext uri="{FF2B5EF4-FFF2-40B4-BE49-F238E27FC236}">
                <a16:creationId xmlns:a16="http://schemas.microsoft.com/office/drawing/2014/main" id="{F849E31B-91F3-A347-B7FB-7A2A6854FEC4}"/>
              </a:ext>
            </a:extLst>
          </p:cNvPr>
          <p:cNvSpPr txBox="1"/>
          <p:nvPr/>
        </p:nvSpPr>
        <p:spPr>
          <a:xfrm>
            <a:off x="6392058" y="516981"/>
            <a:ext cx="2607830" cy="338554"/>
          </a:xfrm>
          <a:prstGeom prst="rect">
            <a:avLst/>
          </a:prstGeom>
          <a:noFill/>
        </p:spPr>
        <p:txBody>
          <a:bodyPr wrap="none" rtlCol="0">
            <a:spAutoFit/>
          </a:bodyPr>
          <a:lstStyle/>
          <a:p>
            <a:r>
              <a:rPr lang="en-US" sz="1600" dirty="0"/>
              <a:t>Company: _______________</a:t>
            </a:r>
          </a:p>
        </p:txBody>
      </p:sp>
      <p:sp>
        <p:nvSpPr>
          <p:cNvPr id="7" name="TextBox 6">
            <a:extLst>
              <a:ext uri="{FF2B5EF4-FFF2-40B4-BE49-F238E27FC236}">
                <a16:creationId xmlns:a16="http://schemas.microsoft.com/office/drawing/2014/main" id="{BCEF501F-5DD4-8446-838C-C15F428FC61E}"/>
              </a:ext>
            </a:extLst>
          </p:cNvPr>
          <p:cNvSpPr txBox="1"/>
          <p:nvPr/>
        </p:nvSpPr>
        <p:spPr>
          <a:xfrm>
            <a:off x="128653" y="1134502"/>
            <a:ext cx="3684138" cy="3500958"/>
          </a:xfrm>
          <a:prstGeom prst="rect">
            <a:avLst/>
          </a:prstGeom>
          <a:noFill/>
        </p:spPr>
        <p:txBody>
          <a:bodyPr wrap="square" rtlCol="0">
            <a:spAutoFit/>
          </a:bodyPr>
          <a:lstStyle/>
          <a:p>
            <a:r>
              <a:rPr lang="en-US" sz="1600" b="1" dirty="0"/>
              <a:t>Task:</a:t>
            </a:r>
          </a:p>
          <a:p>
            <a:pPr marL="257175" indent="-257175">
              <a:buAutoNum type="arabicPeriod"/>
            </a:pPr>
            <a:r>
              <a:rPr lang="en-US" sz="1600" dirty="0"/>
              <a:t>Recertify E1 thru E6 Knowledge</a:t>
            </a:r>
          </a:p>
          <a:p>
            <a:pPr marL="257175" indent="-257175">
              <a:buAutoNum type="arabicPeriod"/>
            </a:pPr>
            <a:r>
              <a:rPr lang="en-US" sz="1600" dirty="0"/>
              <a:t>Attend 2 BN Out of School Activities</a:t>
            </a:r>
          </a:p>
          <a:p>
            <a:pPr marL="257175" indent="-257175">
              <a:buAutoNum type="arabicPeriod"/>
            </a:pPr>
            <a:r>
              <a:rPr lang="en-US" sz="1600" dirty="0"/>
              <a:t>Complete 15 hours of community service</a:t>
            </a:r>
          </a:p>
          <a:p>
            <a:pPr marL="257175" indent="-257175">
              <a:buAutoNum type="arabicPeriod"/>
            </a:pPr>
            <a:r>
              <a:rPr lang="en-US" sz="1600" dirty="0"/>
              <a:t>Participate on a JROTC team or extra-curricular school activity</a:t>
            </a:r>
          </a:p>
          <a:p>
            <a:pPr marL="257175" indent="-257175">
              <a:buAutoNum type="arabicPeriod"/>
            </a:pPr>
            <a:r>
              <a:rPr lang="en-US" sz="1600" dirty="0"/>
              <a:t>Assist with 2 subordinate promotions</a:t>
            </a:r>
          </a:p>
          <a:p>
            <a:pPr marL="257175" indent="-257175">
              <a:buAutoNum type="arabicPeriod"/>
            </a:pPr>
            <a:r>
              <a:rPr lang="en-US" sz="1600" dirty="0"/>
              <a:t>Compete in a monthly NCO Board</a:t>
            </a:r>
          </a:p>
          <a:p>
            <a:pPr marL="257175" indent="-257175">
              <a:buAutoNum type="arabicPeriod"/>
            </a:pPr>
            <a:r>
              <a:rPr lang="en-US" sz="1600" dirty="0"/>
              <a:t>Correctly March a Company</a:t>
            </a:r>
          </a:p>
          <a:p>
            <a:pPr marL="257175" indent="-257175">
              <a:buAutoNum type="arabicPeriod"/>
            </a:pPr>
            <a:r>
              <a:rPr lang="en-US" sz="1600" dirty="0"/>
              <a:t>Correctly Perform a Color Guard</a:t>
            </a:r>
          </a:p>
          <a:p>
            <a:pPr marL="257175" indent="-257175">
              <a:buAutoNum type="arabicPeriod"/>
            </a:pPr>
            <a:r>
              <a:rPr lang="en-US" sz="1600" dirty="0"/>
              <a:t>Prepare &amp; Teach a class to a Company</a:t>
            </a:r>
          </a:p>
          <a:p>
            <a:pPr marL="257175" indent="-257175">
              <a:buAutoNum type="arabicPeriod"/>
            </a:pPr>
            <a:r>
              <a:rPr lang="en-US" sz="1600" dirty="0"/>
              <a:t> All Forms Completed &amp; Turned In</a:t>
            </a:r>
          </a:p>
          <a:p>
            <a:endParaRPr lang="en-US" sz="1350" dirty="0"/>
          </a:p>
        </p:txBody>
      </p:sp>
      <p:sp>
        <p:nvSpPr>
          <p:cNvPr id="8" name="TextBox 7">
            <a:extLst>
              <a:ext uri="{FF2B5EF4-FFF2-40B4-BE49-F238E27FC236}">
                <a16:creationId xmlns:a16="http://schemas.microsoft.com/office/drawing/2014/main" id="{F3CC2388-AE99-1D4C-B7F0-460CEC5C645C}"/>
              </a:ext>
            </a:extLst>
          </p:cNvPr>
          <p:cNvSpPr txBox="1"/>
          <p:nvPr/>
        </p:nvSpPr>
        <p:spPr>
          <a:xfrm>
            <a:off x="4072753" y="1128621"/>
            <a:ext cx="1875636" cy="3293209"/>
          </a:xfrm>
          <a:prstGeom prst="rect">
            <a:avLst/>
          </a:prstGeom>
          <a:noFill/>
        </p:spPr>
        <p:txBody>
          <a:bodyPr wrap="square" rtlCol="0">
            <a:spAutoFit/>
          </a:bodyPr>
          <a:lstStyle/>
          <a:p>
            <a:r>
              <a:rPr lang="en-US" sz="1600" b="1" dirty="0"/>
              <a:t>Date Completed:</a:t>
            </a:r>
          </a:p>
          <a:p>
            <a:r>
              <a:rPr lang="en-US" sz="1600" dirty="0"/>
              <a:t>________________</a:t>
            </a:r>
          </a:p>
          <a:p>
            <a:r>
              <a:rPr lang="en-US" sz="1600" dirty="0"/>
              <a:t>________________</a:t>
            </a:r>
          </a:p>
          <a:p>
            <a:r>
              <a:rPr lang="en-US" sz="1600" dirty="0"/>
              <a:t>________________</a:t>
            </a:r>
          </a:p>
          <a:p>
            <a:endParaRPr lang="en-US" sz="1600" dirty="0"/>
          </a:p>
          <a:p>
            <a:r>
              <a:rPr lang="en-US" sz="1600" dirty="0"/>
              <a:t>________________</a:t>
            </a:r>
          </a:p>
          <a:p>
            <a:r>
              <a:rPr lang="en-US" sz="1600" dirty="0"/>
              <a:t>________________</a:t>
            </a:r>
          </a:p>
          <a:p>
            <a:r>
              <a:rPr lang="en-US" sz="1600" dirty="0"/>
              <a:t>________________</a:t>
            </a:r>
          </a:p>
          <a:p>
            <a:r>
              <a:rPr lang="en-US" sz="1600" dirty="0"/>
              <a:t>________________</a:t>
            </a:r>
          </a:p>
          <a:p>
            <a:r>
              <a:rPr lang="en-US" sz="1600" dirty="0"/>
              <a:t>________________________________________________________________</a:t>
            </a:r>
          </a:p>
        </p:txBody>
      </p:sp>
      <p:sp>
        <p:nvSpPr>
          <p:cNvPr id="9" name="TextBox 8">
            <a:extLst>
              <a:ext uri="{FF2B5EF4-FFF2-40B4-BE49-F238E27FC236}">
                <a16:creationId xmlns:a16="http://schemas.microsoft.com/office/drawing/2014/main" id="{1D4D5E1D-52A1-9947-B22F-09AAA0498026}"/>
              </a:ext>
            </a:extLst>
          </p:cNvPr>
          <p:cNvSpPr txBox="1"/>
          <p:nvPr/>
        </p:nvSpPr>
        <p:spPr>
          <a:xfrm>
            <a:off x="6208350" y="1120352"/>
            <a:ext cx="2791537" cy="3293209"/>
          </a:xfrm>
          <a:prstGeom prst="rect">
            <a:avLst/>
          </a:prstGeom>
          <a:noFill/>
        </p:spPr>
        <p:txBody>
          <a:bodyPr wrap="square" rtlCol="0">
            <a:spAutoFit/>
          </a:bodyPr>
          <a:lstStyle/>
          <a:p>
            <a:r>
              <a:rPr lang="en-US" sz="1600" b="1" dirty="0"/>
              <a:t>Certified By (rank &amp; name):</a:t>
            </a:r>
          </a:p>
          <a:p>
            <a:r>
              <a:rPr lang="en-US" sz="1600" dirty="0"/>
              <a:t>___________________________________________________________________________</a:t>
            </a:r>
          </a:p>
          <a:p>
            <a:endParaRPr lang="en-US" sz="1600" dirty="0"/>
          </a:p>
          <a:p>
            <a:r>
              <a:rPr lang="en-US" sz="1600" dirty="0"/>
              <a:t>________________________________________________________________________________________________________________________________________________________________________________________________________</a:t>
            </a:r>
          </a:p>
        </p:txBody>
      </p:sp>
      <p:sp>
        <p:nvSpPr>
          <p:cNvPr id="10" name="TextBox 9">
            <a:extLst>
              <a:ext uri="{FF2B5EF4-FFF2-40B4-BE49-F238E27FC236}">
                <a16:creationId xmlns:a16="http://schemas.microsoft.com/office/drawing/2014/main" id="{F5E97945-4BA6-284C-9F59-AF7E08BF368E}"/>
              </a:ext>
            </a:extLst>
          </p:cNvPr>
          <p:cNvSpPr txBox="1"/>
          <p:nvPr/>
        </p:nvSpPr>
        <p:spPr>
          <a:xfrm>
            <a:off x="3142304" y="4383254"/>
            <a:ext cx="3029997" cy="338554"/>
          </a:xfrm>
          <a:prstGeom prst="rect">
            <a:avLst/>
          </a:prstGeom>
          <a:noFill/>
        </p:spPr>
        <p:txBody>
          <a:bodyPr wrap="none" rtlCol="0">
            <a:spAutoFit/>
          </a:bodyPr>
          <a:lstStyle/>
          <a:p>
            <a:r>
              <a:rPr lang="en-US" sz="1600" dirty="0"/>
              <a:t>1SG:________________________</a:t>
            </a:r>
          </a:p>
        </p:txBody>
      </p:sp>
      <p:sp>
        <p:nvSpPr>
          <p:cNvPr id="11" name="TextBox 10">
            <a:extLst>
              <a:ext uri="{FF2B5EF4-FFF2-40B4-BE49-F238E27FC236}">
                <a16:creationId xmlns:a16="http://schemas.microsoft.com/office/drawing/2014/main" id="{C4E85D0E-968F-C64E-91A4-EB706F2EB67E}"/>
              </a:ext>
            </a:extLst>
          </p:cNvPr>
          <p:cNvSpPr txBox="1"/>
          <p:nvPr/>
        </p:nvSpPr>
        <p:spPr>
          <a:xfrm>
            <a:off x="6066948" y="4371780"/>
            <a:ext cx="2946640" cy="338554"/>
          </a:xfrm>
          <a:prstGeom prst="rect">
            <a:avLst/>
          </a:prstGeom>
          <a:noFill/>
        </p:spPr>
        <p:txBody>
          <a:bodyPr wrap="none" rtlCol="0">
            <a:spAutoFit/>
          </a:bodyPr>
          <a:lstStyle/>
          <a:p>
            <a:r>
              <a:rPr lang="en-US" sz="1600" dirty="0"/>
              <a:t>CDR:_______________________</a:t>
            </a:r>
          </a:p>
        </p:txBody>
      </p:sp>
      <p:sp>
        <p:nvSpPr>
          <p:cNvPr id="12" name="TextBox 11">
            <a:extLst>
              <a:ext uri="{FF2B5EF4-FFF2-40B4-BE49-F238E27FC236}">
                <a16:creationId xmlns:a16="http://schemas.microsoft.com/office/drawing/2014/main" id="{B04AF12F-6CDC-3C44-B12F-812317BC7F5D}"/>
              </a:ext>
            </a:extLst>
          </p:cNvPr>
          <p:cNvSpPr txBox="1"/>
          <p:nvPr/>
        </p:nvSpPr>
        <p:spPr>
          <a:xfrm>
            <a:off x="128653" y="4377765"/>
            <a:ext cx="3134191" cy="338554"/>
          </a:xfrm>
          <a:prstGeom prst="rect">
            <a:avLst/>
          </a:prstGeom>
          <a:noFill/>
        </p:spPr>
        <p:txBody>
          <a:bodyPr wrap="none" rtlCol="0">
            <a:spAutoFit/>
          </a:bodyPr>
          <a:lstStyle/>
          <a:p>
            <a:r>
              <a:rPr lang="en-US" sz="1600" dirty="0"/>
              <a:t>PSG:_________________________</a:t>
            </a:r>
          </a:p>
        </p:txBody>
      </p:sp>
      <p:sp>
        <p:nvSpPr>
          <p:cNvPr id="13" name="TextBox 12">
            <a:extLst>
              <a:ext uri="{FF2B5EF4-FFF2-40B4-BE49-F238E27FC236}">
                <a16:creationId xmlns:a16="http://schemas.microsoft.com/office/drawing/2014/main" id="{59C580BB-B7B5-784B-9EE0-302E44D9A13D}"/>
              </a:ext>
            </a:extLst>
          </p:cNvPr>
          <p:cNvSpPr txBox="1"/>
          <p:nvPr/>
        </p:nvSpPr>
        <p:spPr>
          <a:xfrm>
            <a:off x="128653" y="4983498"/>
            <a:ext cx="8615307" cy="1754326"/>
          </a:xfrm>
          <a:prstGeom prst="rect">
            <a:avLst/>
          </a:prstGeom>
          <a:noFill/>
        </p:spPr>
        <p:txBody>
          <a:bodyPr wrap="none" rtlCol="0">
            <a:spAutoFit/>
          </a:bodyPr>
          <a:lstStyle/>
          <a:p>
            <a:r>
              <a:rPr lang="en-US" b="1" dirty="0"/>
              <a:t>SAI / AI Verifies or Waives the Following:   ______________________________________</a:t>
            </a:r>
          </a:p>
          <a:p>
            <a:pPr marL="214313" indent="-214313">
              <a:buFont typeface="Wingdings" pitchFamily="2" charset="2"/>
              <a:buChar char="q"/>
            </a:pPr>
            <a:r>
              <a:rPr lang="en-US" b="1" dirty="0"/>
              <a:t>Grade of 75% or Higher in JROTC</a:t>
            </a:r>
          </a:p>
          <a:p>
            <a:pPr marL="214313" indent="-214313">
              <a:buFont typeface="Wingdings" pitchFamily="2" charset="2"/>
              <a:buChar char="q"/>
            </a:pPr>
            <a:r>
              <a:rPr lang="en-US" b="1" dirty="0"/>
              <a:t>No ISS/OSS in 9 Week Period</a:t>
            </a:r>
          </a:p>
          <a:p>
            <a:pPr marL="214313" indent="-214313">
              <a:buFont typeface="Wingdings" pitchFamily="2" charset="2"/>
              <a:buChar char="q"/>
            </a:pPr>
            <a:r>
              <a:rPr lang="en-US" b="1" dirty="0"/>
              <a:t>No Missed Uniform Wears in 9 Week Period</a:t>
            </a:r>
          </a:p>
          <a:p>
            <a:pPr marL="214313" indent="-214313">
              <a:buFont typeface="Wingdings" pitchFamily="2" charset="2"/>
              <a:buChar char="q"/>
            </a:pPr>
            <a:r>
              <a:rPr lang="en-US" b="1" dirty="0"/>
              <a:t>No More than 1 Unexcused Absence in 9 Week Period</a:t>
            </a:r>
          </a:p>
          <a:p>
            <a:pPr marL="214313" indent="-214313">
              <a:buFont typeface="Wingdings" pitchFamily="2" charset="2"/>
              <a:buChar char="q"/>
            </a:pPr>
            <a:r>
              <a:rPr lang="en-US" b="1" dirty="0"/>
              <a:t>Teacher’s Endorsement Received with Favorable Recommendations</a:t>
            </a:r>
          </a:p>
        </p:txBody>
      </p:sp>
    </p:spTree>
    <p:extLst>
      <p:ext uri="{BB962C8B-B14F-4D97-AF65-F5344CB8AC3E}">
        <p14:creationId xmlns:p14="http://schemas.microsoft.com/office/powerpoint/2010/main" val="2680918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A5E98F1-77EF-854F-9DE1-A5AD487D9A71}"/>
              </a:ext>
            </a:extLst>
          </p:cNvPr>
          <p:cNvSpPr/>
          <p:nvPr/>
        </p:nvSpPr>
        <p:spPr>
          <a:xfrm>
            <a:off x="7411487" y="78120"/>
            <a:ext cx="1563671" cy="4156656"/>
          </a:xfrm>
          <a:prstGeom prst="rect">
            <a:avLst/>
          </a:prstGeom>
          <a:solidFill>
            <a:schemeClr val="bg1"/>
          </a:solidFill>
          <a:ln w="19050">
            <a:solidFill>
              <a:schemeClr val="tx1"/>
            </a:solidFill>
            <a:prstDash val="sys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350" dirty="0"/>
          </a:p>
        </p:txBody>
      </p:sp>
      <p:sp>
        <p:nvSpPr>
          <p:cNvPr id="23" name="TextBox 22">
            <a:extLst>
              <a:ext uri="{FF2B5EF4-FFF2-40B4-BE49-F238E27FC236}">
                <a16:creationId xmlns:a16="http://schemas.microsoft.com/office/drawing/2014/main" id="{11711F83-C0E9-F043-A3B2-C82366595E7B}"/>
              </a:ext>
            </a:extLst>
          </p:cNvPr>
          <p:cNvSpPr txBox="1"/>
          <p:nvPr/>
        </p:nvSpPr>
        <p:spPr>
          <a:xfrm>
            <a:off x="7434949" y="593112"/>
            <a:ext cx="1563671" cy="1131079"/>
          </a:xfrm>
          <a:prstGeom prst="rect">
            <a:avLst/>
          </a:prstGeom>
          <a:noFill/>
        </p:spPr>
        <p:txBody>
          <a:bodyPr wrap="square" rtlCol="0">
            <a:spAutoFit/>
          </a:bodyPr>
          <a:lstStyle/>
          <a:p>
            <a:pPr algn="ctr"/>
            <a:r>
              <a:rPr lang="en-US" sz="1350" b="1" dirty="0"/>
              <a:t>FOR ADDITIONAL RESOURCES, VISIT THE LENNARD JROTC WEBSITE!</a:t>
            </a:r>
          </a:p>
          <a:p>
            <a:endParaRPr lang="en-US" sz="1350" dirty="0"/>
          </a:p>
        </p:txBody>
      </p:sp>
      <p:sp>
        <p:nvSpPr>
          <p:cNvPr id="21" name="Rectangle 20">
            <a:extLst>
              <a:ext uri="{FF2B5EF4-FFF2-40B4-BE49-F238E27FC236}">
                <a16:creationId xmlns:a16="http://schemas.microsoft.com/office/drawing/2014/main" id="{E2607BEB-881C-EF40-9676-5641F2F44009}"/>
              </a:ext>
            </a:extLst>
          </p:cNvPr>
          <p:cNvSpPr/>
          <p:nvPr/>
        </p:nvSpPr>
        <p:spPr>
          <a:xfrm>
            <a:off x="145380" y="87648"/>
            <a:ext cx="7138158" cy="4147128"/>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extBox 1">
            <a:extLst>
              <a:ext uri="{FF2B5EF4-FFF2-40B4-BE49-F238E27FC236}">
                <a16:creationId xmlns:a16="http://schemas.microsoft.com/office/drawing/2014/main" id="{251E9352-D346-3246-ACE3-2C14AD5760EF}"/>
              </a:ext>
            </a:extLst>
          </p:cNvPr>
          <p:cNvSpPr txBox="1"/>
          <p:nvPr/>
        </p:nvSpPr>
        <p:spPr>
          <a:xfrm>
            <a:off x="383573" y="87648"/>
            <a:ext cx="6819431" cy="276999"/>
          </a:xfrm>
          <a:prstGeom prst="rect">
            <a:avLst/>
          </a:prstGeom>
          <a:noFill/>
        </p:spPr>
        <p:txBody>
          <a:bodyPr wrap="none" rtlCol="0">
            <a:spAutoFit/>
          </a:bodyPr>
          <a:lstStyle/>
          <a:p>
            <a:pPr algn="ctr"/>
            <a:r>
              <a:rPr lang="en-US" sz="1200" b="1" u="sng" dirty="0"/>
              <a:t>COLOR GUARD: </a:t>
            </a:r>
            <a:r>
              <a:rPr lang="en-US" sz="1200" dirty="0"/>
              <a:t>A 5 second pause should be maintained after executing all </a:t>
            </a:r>
            <a:r>
              <a:rPr lang="en-US" sz="1200" b="1" dirty="0"/>
              <a:t>BOLD UPPERCASE COMMANDS</a:t>
            </a:r>
            <a:endParaRPr lang="en-US" sz="1200" b="1" u="sng" dirty="0"/>
          </a:p>
        </p:txBody>
      </p:sp>
      <p:sp>
        <p:nvSpPr>
          <p:cNvPr id="3" name="TextBox 2">
            <a:extLst>
              <a:ext uri="{FF2B5EF4-FFF2-40B4-BE49-F238E27FC236}">
                <a16:creationId xmlns:a16="http://schemas.microsoft.com/office/drawing/2014/main" id="{82DDFFFD-72F9-4B66-95EC-12C9CA7C7567}"/>
              </a:ext>
            </a:extLst>
          </p:cNvPr>
          <p:cNvSpPr txBox="1"/>
          <p:nvPr/>
        </p:nvSpPr>
        <p:spPr>
          <a:xfrm>
            <a:off x="168842" y="418346"/>
            <a:ext cx="3928730" cy="3816429"/>
          </a:xfrm>
          <a:prstGeom prst="rect">
            <a:avLst/>
          </a:prstGeom>
          <a:noFill/>
        </p:spPr>
        <p:txBody>
          <a:bodyPr wrap="square" rtlCol="0">
            <a:spAutoFit/>
          </a:bodyPr>
          <a:lstStyle/>
          <a:p>
            <a:pPr marL="228600" indent="-228600">
              <a:buAutoNum type="arabicPeriod"/>
            </a:pPr>
            <a:r>
              <a:rPr lang="en-US" sz="1100" dirty="0"/>
              <a:t>FORWARD MARCH				0-5________</a:t>
            </a:r>
          </a:p>
          <a:p>
            <a:pPr marL="228600" indent="-228600">
              <a:buAutoNum type="arabicPeriod"/>
            </a:pPr>
            <a:r>
              <a:rPr lang="en-US" sz="1100" dirty="0"/>
              <a:t>LEFT WHEEL MARCH (Forward March)	0-5________</a:t>
            </a:r>
          </a:p>
          <a:p>
            <a:pPr marL="228600" indent="-228600">
              <a:buAutoNum type="arabicPeriod"/>
            </a:pPr>
            <a:r>
              <a:rPr lang="en-US" sz="1100" dirty="0"/>
              <a:t>LEFT WHEEL MARCH (Forward March)	0-5________</a:t>
            </a:r>
          </a:p>
          <a:p>
            <a:pPr marL="228600" indent="-228600">
              <a:buAutoNum type="arabicPeriod"/>
            </a:pPr>
            <a:r>
              <a:rPr lang="en-US" sz="1100" dirty="0"/>
              <a:t>COLORS HALT				0-5________</a:t>
            </a:r>
          </a:p>
          <a:p>
            <a:pPr marL="228600" indent="-228600">
              <a:buAutoNum type="arabicPeriod"/>
            </a:pPr>
            <a:r>
              <a:rPr lang="en-US" sz="1100" dirty="0"/>
              <a:t>SLING ARMS				0-5________</a:t>
            </a:r>
          </a:p>
          <a:p>
            <a:pPr marL="228600" indent="-228600">
              <a:buAutoNum type="arabicPeriod"/>
            </a:pPr>
            <a:r>
              <a:rPr lang="en-US" sz="1100" dirty="0"/>
              <a:t>POST					0-5________</a:t>
            </a:r>
          </a:p>
          <a:p>
            <a:pPr marL="228600" indent="-228600">
              <a:buAutoNum type="arabicPeriod"/>
            </a:pPr>
            <a:r>
              <a:rPr lang="en-US" sz="1100" dirty="0"/>
              <a:t>UNCASE THE COLORS			0-5________</a:t>
            </a:r>
          </a:p>
          <a:p>
            <a:pPr marL="228600" indent="-228600">
              <a:buAutoNum type="arabicPeriod"/>
            </a:pPr>
            <a:r>
              <a:rPr lang="en-US" sz="1100" dirty="0"/>
              <a:t>PRESENT ARMS				0-5________</a:t>
            </a:r>
          </a:p>
          <a:p>
            <a:pPr marL="228600" indent="-228600">
              <a:buAutoNum type="arabicPeriod"/>
            </a:pPr>
            <a:r>
              <a:rPr lang="en-US" sz="1100" dirty="0"/>
              <a:t>ORDER ARMS				0-5________</a:t>
            </a:r>
          </a:p>
          <a:p>
            <a:pPr marL="228600" indent="-228600">
              <a:buAutoNum type="arabicPeriod"/>
            </a:pPr>
            <a:r>
              <a:rPr lang="en-US" sz="1100" dirty="0"/>
              <a:t>POST					0-5________</a:t>
            </a:r>
          </a:p>
          <a:p>
            <a:pPr marL="228600" indent="-228600">
              <a:buAutoNum type="arabicPeriod"/>
            </a:pPr>
            <a:r>
              <a:rPr lang="en-US" sz="1100" dirty="0"/>
              <a:t>PRESENT ARMS				0-5________</a:t>
            </a:r>
          </a:p>
          <a:p>
            <a:pPr marL="228600" indent="-228600">
              <a:buAutoNum type="arabicPeriod"/>
            </a:pPr>
            <a:r>
              <a:rPr lang="en-US" sz="1100" dirty="0"/>
              <a:t>REPORT IN					0-5________</a:t>
            </a:r>
          </a:p>
          <a:p>
            <a:pPr marL="228600" indent="-228600">
              <a:buAutoNum type="arabicPeriod"/>
            </a:pPr>
            <a:r>
              <a:rPr lang="en-US" sz="1100" dirty="0"/>
              <a:t>ORDER ARMS				0-5________</a:t>
            </a:r>
          </a:p>
          <a:p>
            <a:pPr marL="228600" indent="-228600">
              <a:buAutoNum type="arabicPeriod"/>
            </a:pPr>
            <a:r>
              <a:rPr lang="en-US" sz="1100" dirty="0"/>
              <a:t>COLORS REVERSE MARCH (</a:t>
            </a:r>
            <a:r>
              <a:rPr lang="en-US" sz="1100" dirty="0" err="1"/>
              <a:t>Fwd</a:t>
            </a:r>
            <a:r>
              <a:rPr lang="en-US" sz="1100" dirty="0"/>
              <a:t> March)	0-5________</a:t>
            </a:r>
          </a:p>
          <a:p>
            <a:pPr marL="228600" indent="-228600">
              <a:buAutoNum type="arabicPeriod"/>
            </a:pPr>
            <a:r>
              <a:rPr lang="en-US" sz="1100" dirty="0"/>
              <a:t>LEFT WHEEL MARCH (Forward March)	0-5________</a:t>
            </a:r>
          </a:p>
          <a:p>
            <a:pPr marL="228600" indent="-228600">
              <a:buAutoNum type="arabicPeriod"/>
            </a:pPr>
            <a:r>
              <a:rPr lang="en-US" sz="1100" dirty="0"/>
              <a:t>COLORS REVERSE MARCH (</a:t>
            </a:r>
            <a:r>
              <a:rPr lang="en-US" sz="1100" dirty="0" err="1"/>
              <a:t>Fwd</a:t>
            </a:r>
            <a:r>
              <a:rPr lang="en-US" sz="1100" dirty="0"/>
              <a:t> March)	0-5________</a:t>
            </a:r>
          </a:p>
          <a:p>
            <a:pPr marL="228600" indent="-228600">
              <a:buAutoNum type="arabicPeriod"/>
            </a:pPr>
            <a:r>
              <a:rPr lang="en-US" sz="1100" b="1" dirty="0"/>
              <a:t>COLORS HALT</a:t>
            </a:r>
            <a:r>
              <a:rPr lang="en-US" sz="1100" dirty="0"/>
              <a:t>				0-5________</a:t>
            </a:r>
          </a:p>
          <a:p>
            <a:pPr marL="228600" indent="-228600">
              <a:buAutoNum type="arabicPeriod"/>
            </a:pPr>
            <a:r>
              <a:rPr lang="en-US" sz="1100" dirty="0"/>
              <a:t>ORDER COLORS				0-5________</a:t>
            </a:r>
          </a:p>
          <a:p>
            <a:pPr marL="228600" indent="-228600">
              <a:buAutoNum type="arabicPeriod"/>
            </a:pPr>
            <a:r>
              <a:rPr lang="en-US" sz="1100" dirty="0"/>
              <a:t>PARADE REST				0-5________</a:t>
            </a:r>
          </a:p>
          <a:p>
            <a:pPr marL="228600" indent="-228600">
              <a:buAutoNum type="arabicPeriod"/>
            </a:pPr>
            <a:r>
              <a:rPr lang="en-US" sz="1100" dirty="0"/>
              <a:t>COLORS ATTENTION			0-5________</a:t>
            </a:r>
          </a:p>
          <a:p>
            <a:pPr marL="228600" indent="-228600">
              <a:buAutoNum type="arabicPeriod"/>
            </a:pPr>
            <a:r>
              <a:rPr lang="en-US" sz="1100" b="1" dirty="0"/>
              <a:t>CARRY COLORS	</a:t>
            </a:r>
            <a:r>
              <a:rPr lang="en-US" sz="1100" dirty="0"/>
              <a:t>			0-5________</a:t>
            </a:r>
          </a:p>
          <a:p>
            <a:pPr marL="228600" indent="-228600">
              <a:buAutoNum type="arabicPeriod"/>
            </a:pPr>
            <a:r>
              <a:rPr lang="en-US" sz="1100" dirty="0"/>
              <a:t>FORWARD MARCH				0-5________</a:t>
            </a:r>
          </a:p>
        </p:txBody>
      </p:sp>
      <p:sp>
        <p:nvSpPr>
          <p:cNvPr id="11" name="TextBox 10">
            <a:extLst>
              <a:ext uri="{FF2B5EF4-FFF2-40B4-BE49-F238E27FC236}">
                <a16:creationId xmlns:a16="http://schemas.microsoft.com/office/drawing/2014/main" id="{E3436189-CE24-48FC-807B-4DA3AD0B4C01}"/>
              </a:ext>
            </a:extLst>
          </p:cNvPr>
          <p:cNvSpPr txBox="1"/>
          <p:nvPr/>
        </p:nvSpPr>
        <p:spPr>
          <a:xfrm>
            <a:off x="3793289" y="418346"/>
            <a:ext cx="3490249" cy="3647152"/>
          </a:xfrm>
          <a:prstGeom prst="rect">
            <a:avLst/>
          </a:prstGeom>
          <a:noFill/>
        </p:spPr>
        <p:txBody>
          <a:bodyPr wrap="square" rtlCol="0">
            <a:spAutoFit/>
          </a:bodyPr>
          <a:lstStyle/>
          <a:p>
            <a:r>
              <a:rPr lang="en-US" sz="1100" dirty="0"/>
              <a:t>23. RIGHT WHEEL MARCH (Forward March) 	0-5_____</a:t>
            </a:r>
          </a:p>
          <a:p>
            <a:r>
              <a:rPr lang="en-US" sz="1100" dirty="0"/>
              <a:t>24. RIGHT WHEEL MARCH (Forward March)         0-5_____</a:t>
            </a:r>
          </a:p>
          <a:p>
            <a:r>
              <a:rPr lang="en-US" sz="1100" dirty="0"/>
              <a:t>25. COLORS REVERSE MARCH (Forward March)   0-5_____</a:t>
            </a:r>
          </a:p>
          <a:p>
            <a:r>
              <a:rPr lang="en-US" sz="1100" dirty="0"/>
              <a:t>26. EYES RIGHT                                                            0-5_____</a:t>
            </a:r>
          </a:p>
          <a:p>
            <a:r>
              <a:rPr lang="en-US" sz="1100" dirty="0"/>
              <a:t>27. READY FRONT                                                       0-5_____</a:t>
            </a:r>
          </a:p>
          <a:p>
            <a:r>
              <a:rPr lang="en-US" sz="1100" dirty="0"/>
              <a:t>28. LEFT WHEEL MARCH (Forward March)            0-5_____</a:t>
            </a:r>
          </a:p>
          <a:p>
            <a:r>
              <a:rPr lang="en-US" sz="1100" dirty="0"/>
              <a:t>29. LEFT WHEEL MARCH (Forward March)            0-5_____</a:t>
            </a:r>
          </a:p>
          <a:p>
            <a:r>
              <a:rPr lang="en-US" sz="1100" dirty="0"/>
              <a:t>30. LEFT WHEEL MARCH (Forward March)            0-5_____</a:t>
            </a:r>
          </a:p>
          <a:p>
            <a:r>
              <a:rPr lang="en-US" sz="1100" b="1" dirty="0"/>
              <a:t>31. COLORS HALT                                                       </a:t>
            </a:r>
            <a:r>
              <a:rPr lang="en-US" sz="1100" dirty="0"/>
              <a:t>0-5_____</a:t>
            </a:r>
            <a:endParaRPr lang="en-US" sz="1100" b="1" dirty="0"/>
          </a:p>
          <a:p>
            <a:r>
              <a:rPr lang="en-US" sz="1100" dirty="0"/>
              <a:t>32. PRESENT ARMS				0-5_____</a:t>
            </a:r>
          </a:p>
          <a:p>
            <a:r>
              <a:rPr lang="en-US" sz="1100" dirty="0"/>
              <a:t>33. REPORT OUT                                                         0-5_____</a:t>
            </a:r>
          </a:p>
          <a:p>
            <a:r>
              <a:rPr lang="en-US" sz="1100" dirty="0"/>
              <a:t>34. ORDER ARMS                                                        0-5_____</a:t>
            </a:r>
          </a:p>
          <a:p>
            <a:r>
              <a:rPr lang="en-US" sz="1100" dirty="0"/>
              <a:t>35. SLING ARMS                                                          0-5_____</a:t>
            </a:r>
          </a:p>
          <a:p>
            <a:r>
              <a:rPr lang="en-US" sz="1100" dirty="0"/>
              <a:t>36. POST                                                                       0-5_____</a:t>
            </a:r>
          </a:p>
          <a:p>
            <a:r>
              <a:rPr lang="en-US" sz="1100" dirty="0"/>
              <a:t>37. PRESENT ARMS                                                     0-5_____</a:t>
            </a:r>
          </a:p>
          <a:p>
            <a:r>
              <a:rPr lang="en-US" sz="1100" dirty="0"/>
              <a:t>38. ORDER ARMS                                                        0-5_____</a:t>
            </a:r>
          </a:p>
          <a:p>
            <a:r>
              <a:rPr lang="en-US" sz="1100" dirty="0"/>
              <a:t>39. CASE THE COLORS                                                0-5_____</a:t>
            </a:r>
          </a:p>
          <a:p>
            <a:r>
              <a:rPr lang="en-US" sz="1100" dirty="0"/>
              <a:t>40. POST                                                                       0-5_____</a:t>
            </a:r>
          </a:p>
          <a:p>
            <a:r>
              <a:rPr lang="en-US" sz="1100" dirty="0"/>
              <a:t>41. COLORS REVERSE MARCH (</a:t>
            </a:r>
            <a:r>
              <a:rPr lang="en-US" sz="1100" dirty="0" err="1"/>
              <a:t>Fwd</a:t>
            </a:r>
            <a:r>
              <a:rPr lang="en-US" sz="1100" dirty="0"/>
              <a:t> March)           0-5_____</a:t>
            </a:r>
          </a:p>
          <a:p>
            <a:r>
              <a:rPr lang="en-US" sz="1100" dirty="0"/>
              <a:t>42. RIGHT WHEEL MARCH (Forward March)         0-5_____</a:t>
            </a:r>
          </a:p>
          <a:p>
            <a:r>
              <a:rPr lang="en-US" sz="1100" dirty="0"/>
              <a:t>43. RIGHT WHEEL MARCH (Forward March)         0-5_____</a:t>
            </a:r>
          </a:p>
        </p:txBody>
      </p:sp>
      <p:sp>
        <p:nvSpPr>
          <p:cNvPr id="10" name="Rectangle 9">
            <a:extLst>
              <a:ext uri="{FF2B5EF4-FFF2-40B4-BE49-F238E27FC236}">
                <a16:creationId xmlns:a16="http://schemas.microsoft.com/office/drawing/2014/main" id="{B50B304C-3D02-F843-83BC-D1E81685DD60}"/>
              </a:ext>
            </a:extLst>
          </p:cNvPr>
          <p:cNvSpPr/>
          <p:nvPr/>
        </p:nvSpPr>
        <p:spPr>
          <a:xfrm>
            <a:off x="145380" y="4289474"/>
            <a:ext cx="8829778" cy="2568526"/>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TextBox 5">
            <a:extLst>
              <a:ext uri="{FF2B5EF4-FFF2-40B4-BE49-F238E27FC236}">
                <a16:creationId xmlns:a16="http://schemas.microsoft.com/office/drawing/2014/main" id="{2AC4744F-FF0F-8E4A-92E4-B5BAEBD2D793}"/>
              </a:ext>
            </a:extLst>
          </p:cNvPr>
          <p:cNvSpPr txBox="1"/>
          <p:nvPr/>
        </p:nvSpPr>
        <p:spPr>
          <a:xfrm>
            <a:off x="168842" y="4320251"/>
            <a:ext cx="6637107" cy="276999"/>
          </a:xfrm>
          <a:prstGeom prst="rect">
            <a:avLst/>
          </a:prstGeom>
          <a:noFill/>
        </p:spPr>
        <p:txBody>
          <a:bodyPr wrap="square" rtlCol="0">
            <a:spAutoFit/>
          </a:bodyPr>
          <a:lstStyle/>
          <a:p>
            <a:r>
              <a:rPr lang="en-US" sz="1200" b="1" dirty="0"/>
              <a:t>Battalion Birthday: </a:t>
            </a:r>
            <a:r>
              <a:rPr lang="en-US" sz="1200" dirty="0"/>
              <a:t>		11 OCT 2005 “LONGHORN” Battalion Activated</a:t>
            </a:r>
          </a:p>
        </p:txBody>
      </p:sp>
      <p:sp>
        <p:nvSpPr>
          <p:cNvPr id="14" name="TextBox 13">
            <a:extLst>
              <a:ext uri="{FF2B5EF4-FFF2-40B4-BE49-F238E27FC236}">
                <a16:creationId xmlns:a16="http://schemas.microsoft.com/office/drawing/2014/main" id="{C7DCDB5A-B85F-AA40-9BAF-5BBFB8E92B3F}"/>
              </a:ext>
            </a:extLst>
          </p:cNvPr>
          <p:cNvSpPr txBox="1"/>
          <p:nvPr/>
        </p:nvSpPr>
        <p:spPr>
          <a:xfrm>
            <a:off x="168841" y="4543226"/>
            <a:ext cx="6637107" cy="276999"/>
          </a:xfrm>
          <a:prstGeom prst="rect">
            <a:avLst/>
          </a:prstGeom>
          <a:noFill/>
        </p:spPr>
        <p:txBody>
          <a:bodyPr wrap="square" rtlCol="0">
            <a:spAutoFit/>
          </a:bodyPr>
          <a:lstStyle/>
          <a:p>
            <a:r>
              <a:rPr lang="en-US" sz="1200" b="1" dirty="0"/>
              <a:t>Hillsborough County Army JROTC Unit Crest:</a:t>
            </a:r>
          </a:p>
        </p:txBody>
      </p:sp>
      <p:sp>
        <p:nvSpPr>
          <p:cNvPr id="15" name="TextBox 14">
            <a:extLst>
              <a:ext uri="{FF2B5EF4-FFF2-40B4-BE49-F238E27FC236}">
                <a16:creationId xmlns:a16="http://schemas.microsoft.com/office/drawing/2014/main" id="{BA3D9C46-95AF-314E-A0D3-1F6296559EEC}"/>
              </a:ext>
            </a:extLst>
          </p:cNvPr>
          <p:cNvSpPr txBox="1"/>
          <p:nvPr/>
        </p:nvSpPr>
        <p:spPr>
          <a:xfrm>
            <a:off x="168841" y="4757006"/>
            <a:ext cx="8755015" cy="707886"/>
          </a:xfrm>
          <a:prstGeom prst="rect">
            <a:avLst/>
          </a:prstGeom>
          <a:noFill/>
        </p:spPr>
        <p:txBody>
          <a:bodyPr wrap="square" rtlCol="0">
            <a:spAutoFit/>
          </a:bodyPr>
          <a:lstStyle/>
          <a:p>
            <a:r>
              <a:rPr lang="en-US" sz="1000" dirty="0"/>
              <a:t>The “</a:t>
            </a:r>
            <a:r>
              <a:rPr lang="en-US" sz="1000" dirty="0" err="1"/>
              <a:t>Mascotte</a:t>
            </a:r>
            <a:r>
              <a:rPr lang="en-US" sz="1000" dirty="0"/>
              <a:t>” was a luxury liner which sailed between Tampa and Havana, Cuba. Its first trip was on January 7, 1886. This ship along with the “</a:t>
            </a:r>
            <a:r>
              <a:rPr lang="en-US" sz="1000" dirty="0" err="1"/>
              <a:t>Olivett</a:t>
            </a:r>
            <a:r>
              <a:rPr lang="en-US" sz="1000" dirty="0"/>
              <a:t>”, a second luxury liner built later, made an emergency trip to Havana a few days before the Spanish American War to bring huge cargoes of Tobacco to the Tampa cigar factories. Bales of tobacco leaf were jammed into all the luxurious staterooms. The bringing of this cargo helped the Tampa cigar industry to survive. A facsimile of this ship was incorporated into the official Seal of the City of Tampa.</a:t>
            </a:r>
          </a:p>
        </p:txBody>
      </p:sp>
      <p:sp>
        <p:nvSpPr>
          <p:cNvPr id="16" name="TextBox 15">
            <a:extLst>
              <a:ext uri="{FF2B5EF4-FFF2-40B4-BE49-F238E27FC236}">
                <a16:creationId xmlns:a16="http://schemas.microsoft.com/office/drawing/2014/main" id="{91612169-BF56-D942-B8CB-7EA8C12617D2}"/>
              </a:ext>
            </a:extLst>
          </p:cNvPr>
          <p:cNvSpPr txBox="1"/>
          <p:nvPr/>
        </p:nvSpPr>
        <p:spPr>
          <a:xfrm>
            <a:off x="1322562" y="5357684"/>
            <a:ext cx="6637107" cy="276999"/>
          </a:xfrm>
          <a:prstGeom prst="rect">
            <a:avLst/>
          </a:prstGeom>
          <a:noFill/>
        </p:spPr>
        <p:txBody>
          <a:bodyPr wrap="square" rtlCol="0">
            <a:spAutoFit/>
          </a:bodyPr>
          <a:lstStyle/>
          <a:p>
            <a:r>
              <a:rPr lang="en-US" sz="1100" b="1" dirty="0"/>
              <a:t>EAGLE – </a:t>
            </a:r>
            <a:r>
              <a:rPr lang="en-US" sz="1100" dirty="0"/>
              <a:t>represents the American Eagle used on all seals by the government of the United States</a:t>
            </a:r>
            <a:r>
              <a:rPr lang="en-US" sz="1200" b="1" dirty="0"/>
              <a:t> </a:t>
            </a:r>
          </a:p>
        </p:txBody>
      </p:sp>
      <p:sp>
        <p:nvSpPr>
          <p:cNvPr id="19" name="TextBox 18">
            <a:extLst>
              <a:ext uri="{FF2B5EF4-FFF2-40B4-BE49-F238E27FC236}">
                <a16:creationId xmlns:a16="http://schemas.microsoft.com/office/drawing/2014/main" id="{422841B6-CF4B-054C-A905-BDD3945987A7}"/>
              </a:ext>
            </a:extLst>
          </p:cNvPr>
          <p:cNvSpPr txBox="1"/>
          <p:nvPr/>
        </p:nvSpPr>
        <p:spPr>
          <a:xfrm>
            <a:off x="1322562" y="5540172"/>
            <a:ext cx="7601293" cy="261610"/>
          </a:xfrm>
          <a:prstGeom prst="rect">
            <a:avLst/>
          </a:prstGeom>
          <a:noFill/>
        </p:spPr>
        <p:txBody>
          <a:bodyPr wrap="square" rtlCol="0">
            <a:spAutoFit/>
          </a:bodyPr>
          <a:lstStyle/>
          <a:p>
            <a:r>
              <a:rPr lang="en-US" sz="1100" b="1" dirty="0"/>
              <a:t>ARROWS – </a:t>
            </a:r>
            <a:r>
              <a:rPr lang="en-US" sz="1100" dirty="0"/>
              <a:t>denote readiness, to be prepared to assist our country in time of strife and turmoil</a:t>
            </a:r>
            <a:endParaRPr lang="en-US" sz="1200" dirty="0"/>
          </a:p>
        </p:txBody>
      </p:sp>
      <p:sp>
        <p:nvSpPr>
          <p:cNvPr id="20" name="TextBox 19">
            <a:extLst>
              <a:ext uri="{FF2B5EF4-FFF2-40B4-BE49-F238E27FC236}">
                <a16:creationId xmlns:a16="http://schemas.microsoft.com/office/drawing/2014/main" id="{4E5D2A08-1144-4549-8EB4-2050A78CC649}"/>
              </a:ext>
            </a:extLst>
          </p:cNvPr>
          <p:cNvSpPr txBox="1"/>
          <p:nvPr/>
        </p:nvSpPr>
        <p:spPr>
          <a:xfrm>
            <a:off x="1322560" y="5709286"/>
            <a:ext cx="7601293" cy="446276"/>
          </a:xfrm>
          <a:prstGeom prst="rect">
            <a:avLst/>
          </a:prstGeom>
          <a:noFill/>
        </p:spPr>
        <p:txBody>
          <a:bodyPr wrap="square" rtlCol="0">
            <a:spAutoFit/>
          </a:bodyPr>
          <a:lstStyle/>
          <a:p>
            <a:r>
              <a:rPr lang="en-US" sz="1100" b="1" dirty="0"/>
              <a:t>MOTTO – </a:t>
            </a:r>
            <a:r>
              <a:rPr lang="en-US" sz="1100" dirty="0"/>
              <a:t>“HONOR, VALOR, FIDELITY” – means that the wearer of the crest will have a high standard of honor, be brave, and can be depended on.</a:t>
            </a:r>
            <a:endParaRPr lang="en-US" sz="1200" dirty="0"/>
          </a:p>
        </p:txBody>
      </p:sp>
      <p:sp>
        <p:nvSpPr>
          <p:cNvPr id="22" name="TextBox 21">
            <a:extLst>
              <a:ext uri="{FF2B5EF4-FFF2-40B4-BE49-F238E27FC236}">
                <a16:creationId xmlns:a16="http://schemas.microsoft.com/office/drawing/2014/main" id="{85FC1EAB-31DB-D04C-B061-A4F4E14C6676}"/>
              </a:ext>
            </a:extLst>
          </p:cNvPr>
          <p:cNvSpPr txBox="1"/>
          <p:nvPr/>
        </p:nvSpPr>
        <p:spPr>
          <a:xfrm>
            <a:off x="1322560" y="6042160"/>
            <a:ext cx="7601293" cy="261610"/>
          </a:xfrm>
          <a:prstGeom prst="rect">
            <a:avLst/>
          </a:prstGeom>
          <a:noFill/>
        </p:spPr>
        <p:txBody>
          <a:bodyPr wrap="square" rtlCol="0">
            <a:spAutoFit/>
          </a:bodyPr>
          <a:lstStyle/>
          <a:p>
            <a:r>
              <a:rPr lang="en-US" sz="1100" b="1" dirty="0"/>
              <a:t>SCALLOP SHELL – </a:t>
            </a:r>
            <a:r>
              <a:rPr lang="en-US" sz="1100" dirty="0"/>
              <a:t>Represents the large number of scallop shells found in the various bodies of water close-by.</a:t>
            </a:r>
            <a:endParaRPr lang="en-US" sz="1200" dirty="0"/>
          </a:p>
        </p:txBody>
      </p:sp>
      <p:sp>
        <p:nvSpPr>
          <p:cNvPr id="25" name="TextBox 24">
            <a:extLst>
              <a:ext uri="{FF2B5EF4-FFF2-40B4-BE49-F238E27FC236}">
                <a16:creationId xmlns:a16="http://schemas.microsoft.com/office/drawing/2014/main" id="{ED3449FB-0056-BC4B-8273-A5DE1225FC03}"/>
              </a:ext>
            </a:extLst>
          </p:cNvPr>
          <p:cNvSpPr txBox="1"/>
          <p:nvPr/>
        </p:nvSpPr>
        <p:spPr>
          <a:xfrm>
            <a:off x="1322560" y="6220562"/>
            <a:ext cx="7601293" cy="261610"/>
          </a:xfrm>
          <a:prstGeom prst="rect">
            <a:avLst/>
          </a:prstGeom>
          <a:noFill/>
        </p:spPr>
        <p:txBody>
          <a:bodyPr wrap="square" rtlCol="0">
            <a:spAutoFit/>
          </a:bodyPr>
          <a:lstStyle/>
          <a:p>
            <a:r>
              <a:rPr lang="en-US" sz="1100" b="1" dirty="0"/>
              <a:t>SEAL OF THE CITY OF TAMPA – </a:t>
            </a:r>
            <a:endParaRPr lang="en-US" sz="1100" dirty="0"/>
          </a:p>
        </p:txBody>
      </p:sp>
      <p:sp>
        <p:nvSpPr>
          <p:cNvPr id="27" name="TextBox 26">
            <a:extLst>
              <a:ext uri="{FF2B5EF4-FFF2-40B4-BE49-F238E27FC236}">
                <a16:creationId xmlns:a16="http://schemas.microsoft.com/office/drawing/2014/main" id="{B4DC75A4-EA63-B34F-A82E-6248100F13B6}"/>
              </a:ext>
            </a:extLst>
          </p:cNvPr>
          <p:cNvSpPr txBox="1"/>
          <p:nvPr/>
        </p:nvSpPr>
        <p:spPr>
          <a:xfrm>
            <a:off x="1336483" y="6348183"/>
            <a:ext cx="7601293" cy="261610"/>
          </a:xfrm>
          <a:prstGeom prst="rect">
            <a:avLst/>
          </a:prstGeom>
          <a:noFill/>
        </p:spPr>
        <p:txBody>
          <a:bodyPr wrap="square" rtlCol="0">
            <a:spAutoFit/>
          </a:bodyPr>
          <a:lstStyle/>
          <a:p>
            <a:r>
              <a:rPr lang="en-US" sz="1100" dirty="0"/>
              <a:t>Blue Sky – denotes the fair weather found in the area.</a:t>
            </a:r>
            <a:endParaRPr lang="en-US" sz="1200" dirty="0"/>
          </a:p>
        </p:txBody>
      </p:sp>
      <p:sp>
        <p:nvSpPr>
          <p:cNvPr id="28" name="TextBox 27">
            <a:extLst>
              <a:ext uri="{FF2B5EF4-FFF2-40B4-BE49-F238E27FC236}">
                <a16:creationId xmlns:a16="http://schemas.microsoft.com/office/drawing/2014/main" id="{EE2A7096-A4BE-1944-B075-3B8EAD90EB19}"/>
              </a:ext>
            </a:extLst>
          </p:cNvPr>
          <p:cNvSpPr txBox="1"/>
          <p:nvPr/>
        </p:nvSpPr>
        <p:spPr>
          <a:xfrm>
            <a:off x="1346018" y="6478988"/>
            <a:ext cx="7601293" cy="261610"/>
          </a:xfrm>
          <a:prstGeom prst="rect">
            <a:avLst/>
          </a:prstGeom>
          <a:noFill/>
        </p:spPr>
        <p:txBody>
          <a:bodyPr wrap="square" rtlCol="0">
            <a:spAutoFit/>
          </a:bodyPr>
          <a:lstStyle/>
          <a:p>
            <a:r>
              <a:rPr lang="en-US" sz="1100" dirty="0"/>
              <a:t>Green Water – denotes the color of water found in the mild climate of this locality.</a:t>
            </a:r>
            <a:endParaRPr lang="en-US" sz="1200" dirty="0"/>
          </a:p>
        </p:txBody>
      </p:sp>
      <p:sp>
        <p:nvSpPr>
          <p:cNvPr id="29" name="TextBox 28">
            <a:extLst>
              <a:ext uri="{FF2B5EF4-FFF2-40B4-BE49-F238E27FC236}">
                <a16:creationId xmlns:a16="http://schemas.microsoft.com/office/drawing/2014/main" id="{889B4320-0136-E245-8AA5-D894BE8564C8}"/>
              </a:ext>
            </a:extLst>
          </p:cNvPr>
          <p:cNvSpPr txBox="1"/>
          <p:nvPr/>
        </p:nvSpPr>
        <p:spPr>
          <a:xfrm>
            <a:off x="1336483" y="6619089"/>
            <a:ext cx="7601293" cy="261610"/>
          </a:xfrm>
          <a:prstGeom prst="rect">
            <a:avLst/>
          </a:prstGeom>
          <a:noFill/>
        </p:spPr>
        <p:txBody>
          <a:bodyPr wrap="square" rtlCol="0">
            <a:spAutoFit/>
          </a:bodyPr>
          <a:lstStyle/>
          <a:p>
            <a:r>
              <a:rPr lang="en-US" sz="1100" dirty="0"/>
              <a:t>Gold Frigate – this ship, the “</a:t>
            </a:r>
            <a:r>
              <a:rPr lang="en-US" sz="1100" dirty="0" err="1"/>
              <a:t>Mascotte</a:t>
            </a:r>
            <a:r>
              <a:rPr lang="en-US" sz="1100" dirty="0"/>
              <a:t>”, was owned by Henry B. Plant (first brought railroads to Tampa).</a:t>
            </a:r>
            <a:endParaRPr lang="en-US" sz="1200" dirty="0"/>
          </a:p>
        </p:txBody>
      </p:sp>
      <p:pic>
        <p:nvPicPr>
          <p:cNvPr id="4" name="Picture 3" descr="A purple and yellow logo&#10;&#10;AI-generated content may be incorrect.">
            <a:extLst>
              <a:ext uri="{FF2B5EF4-FFF2-40B4-BE49-F238E27FC236}">
                <a16:creationId xmlns:a16="http://schemas.microsoft.com/office/drawing/2014/main" id="{032D30F3-0322-C7F9-9ABA-7E5EDF927FD6}"/>
              </a:ext>
            </a:extLst>
          </p:cNvPr>
          <p:cNvPicPr>
            <a:picLocks noChangeAspect="1"/>
          </p:cNvPicPr>
          <p:nvPr/>
        </p:nvPicPr>
        <p:blipFill>
          <a:blip r:embed="rId3"/>
          <a:stretch>
            <a:fillRect/>
          </a:stretch>
        </p:blipFill>
        <p:spPr>
          <a:xfrm>
            <a:off x="7634389" y="2330575"/>
            <a:ext cx="1117865" cy="1174424"/>
          </a:xfrm>
          <a:prstGeom prst="rect">
            <a:avLst/>
          </a:prstGeom>
        </p:spPr>
      </p:pic>
      <p:pic>
        <p:nvPicPr>
          <p:cNvPr id="5" name="Picture 4" descr="A purple and yellow logo&#10;&#10;AI-generated content may be incorrect.">
            <a:extLst>
              <a:ext uri="{FF2B5EF4-FFF2-40B4-BE49-F238E27FC236}">
                <a16:creationId xmlns:a16="http://schemas.microsoft.com/office/drawing/2014/main" id="{8AB7172F-5158-0B00-3701-45EC29D5D583}"/>
              </a:ext>
            </a:extLst>
          </p:cNvPr>
          <p:cNvPicPr>
            <a:picLocks noChangeAspect="1"/>
          </p:cNvPicPr>
          <p:nvPr/>
        </p:nvPicPr>
        <p:blipFill>
          <a:blip r:embed="rId3"/>
          <a:stretch>
            <a:fillRect/>
          </a:stretch>
        </p:blipFill>
        <p:spPr>
          <a:xfrm>
            <a:off x="196689" y="5573737"/>
            <a:ext cx="1117865" cy="1174424"/>
          </a:xfrm>
          <a:prstGeom prst="rect">
            <a:avLst/>
          </a:prstGeom>
        </p:spPr>
      </p:pic>
    </p:spTree>
    <p:extLst>
      <p:ext uri="{BB962C8B-B14F-4D97-AF65-F5344CB8AC3E}">
        <p14:creationId xmlns:p14="http://schemas.microsoft.com/office/powerpoint/2010/main" val="116759843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ssignmentNotes xmlns="48c8feaa-16c0-4eff-8b0e-f098e0599716" xsi:nil="true"/>
    <lcf76f155ced4ddcb4097134ff3c332f xmlns="48c8feaa-16c0-4eff-8b0e-f098e0599716">
      <Terms xmlns="http://schemas.microsoft.com/office/infopath/2007/PartnerControls"/>
    </lcf76f155ced4ddcb4097134ff3c332f>
    <TaxCatchAll xmlns="512a9cc7-ef6a-45ef-8489-be04f63e1c9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1CCD22DED27CE47B5CEC9BFF4D99CD4" ma:contentTypeVersion="20" ma:contentTypeDescription="Create a new document." ma:contentTypeScope="" ma:versionID="be63d5e940aa52057ad5d9323c78e1b2">
  <xsd:schema xmlns:xsd="http://www.w3.org/2001/XMLSchema" xmlns:xs="http://www.w3.org/2001/XMLSchema" xmlns:p="http://schemas.microsoft.com/office/2006/metadata/properties" xmlns:ns2="48c8feaa-16c0-4eff-8b0e-f098e0599716" xmlns:ns3="512a9cc7-ef6a-45ef-8489-be04f63e1c94" targetNamespace="http://schemas.microsoft.com/office/2006/metadata/properties" ma:root="true" ma:fieldsID="fe154db9b52079b8dc994ae87b30a195" ns2:_="" ns3:_="">
    <xsd:import namespace="48c8feaa-16c0-4eff-8b0e-f098e0599716"/>
    <xsd:import namespace="512a9cc7-ef6a-45ef-8489-be04f63e1c9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AssignmentNot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c8feaa-16c0-4eff-8b0e-f098e05997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468e2a5-1267-44e1-890a-1147dd39d49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AssignmentNotes" ma:index="25" nillable="true" ma:displayName="Assignment Notes" ma:description="Formatting may look different previewing, BUT should look fine when printed. Check the print preview!" ma:format="Dropdown" ma:internalName="AssignmentNotes">
      <xsd:simpleType>
        <xsd:restriction base="dms:Text">
          <xsd:maxLength value="255"/>
        </xsd:restriction>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12a9cc7-ef6a-45ef-8489-be04f63e1c9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41bf8ae0-297b-4a2d-9a57-09e1100c929f}" ma:internalName="TaxCatchAll" ma:showField="CatchAllData" ma:web="512a9cc7-ef6a-45ef-8489-be04f63e1c9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907D824-E43A-484C-BF2A-D3A1FF1E8397}">
  <ds:schemaRefs>
    <ds:schemaRef ds:uri="http://schemas.microsoft.com/sharepoint/v3/contenttype/forms"/>
  </ds:schemaRefs>
</ds:datastoreItem>
</file>

<file path=customXml/itemProps2.xml><?xml version="1.0" encoding="utf-8"?>
<ds:datastoreItem xmlns:ds="http://schemas.openxmlformats.org/officeDocument/2006/customXml" ds:itemID="{3BD209A5-18D7-4EC7-8344-94D95C375A36}">
  <ds:schemaRefs>
    <ds:schemaRef ds:uri="http://schemas.microsoft.com/office/2006/metadata/properties"/>
    <ds:schemaRef ds:uri="http://schemas.microsoft.com/office/infopath/2007/PartnerControls"/>
    <ds:schemaRef ds:uri="48c8feaa-16c0-4eff-8b0e-f098e0599716"/>
    <ds:schemaRef ds:uri="512a9cc7-ef6a-45ef-8489-be04f63e1c94"/>
  </ds:schemaRefs>
</ds:datastoreItem>
</file>

<file path=customXml/itemProps3.xml><?xml version="1.0" encoding="utf-8"?>
<ds:datastoreItem xmlns:ds="http://schemas.openxmlformats.org/officeDocument/2006/customXml" ds:itemID="{065B1A92-D6C2-4DDC-90CC-5E1D91D1B9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c8feaa-16c0-4eff-8b0e-f098e0599716"/>
    <ds:schemaRef ds:uri="512a9cc7-ef6a-45ef-8489-be04f63e1c9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298</TotalTime>
  <Words>827</Words>
  <Application>Microsoft Office PowerPoint</Application>
  <PresentationFormat>On-screen Show (4:3)</PresentationFormat>
  <Paragraphs>94</Paragraphs>
  <Slides>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Arial Black</vt:lpstr>
      <vt:lpstr>Calibri</vt:lpstr>
      <vt:lpstr>Calibri Light</vt:lpstr>
      <vt:lpstr>Wingdings</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WILLIAM BEAN</dc:creator>
  <cp:lastModifiedBy>Jason Mainor</cp:lastModifiedBy>
  <cp:revision>37</cp:revision>
  <cp:lastPrinted>2021-05-25T13:56:59Z</cp:lastPrinted>
  <dcterms:created xsi:type="dcterms:W3CDTF">2021-02-20T03:39:39Z</dcterms:created>
  <dcterms:modified xsi:type="dcterms:W3CDTF">2026-09-21T18:03:21Z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0x010100B1CCD22DED27CE47B5CEC9BFF4D99CD4</vt:lpwstr>
  </property>
  <property fmtid="{D5CDD505-2E9C-101B-9397-08002B2CF9AE}" pid="3" name="MediaServiceImageTags">
    <vt:lpwstr/>
  </property>
</Properties>
</file>